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1" r:id="rId5"/>
    <p:sldId id="273" r:id="rId6"/>
    <p:sldId id="270" r:id="rId7"/>
    <p:sldId id="274" r:id="rId8"/>
    <p:sldId id="269" r:id="rId9"/>
    <p:sldId id="262" r:id="rId10"/>
    <p:sldId id="259" r:id="rId11"/>
    <p:sldId id="260" r:id="rId12"/>
    <p:sldId id="265" r:id="rId13"/>
    <p:sldId id="266" r:id="rId14"/>
    <p:sldId id="263" r:id="rId15"/>
    <p:sldId id="264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D02300"/>
    <a:srgbClr val="1A2907"/>
    <a:srgbClr val="4A9C00"/>
    <a:srgbClr val="568616"/>
    <a:srgbClr val="FF3300"/>
    <a:srgbClr val="666633"/>
    <a:srgbClr val="95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20F11E-1029-4C54-90A6-0A2CEBBCF6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81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5" charset="-128"/>
        <a:cs typeface="ＭＳ Ｐゴシック" pitchFamily="2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696200" cy="8080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96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5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785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785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98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5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696200" cy="8080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96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0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28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026" y="685800"/>
            <a:ext cx="7324315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5113"/>
            <a:ext cx="3659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174875"/>
            <a:ext cx="3659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660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660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2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5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24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24749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654550" cy="5440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435100"/>
            <a:ext cx="24749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80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72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9" r:id="rId2"/>
    <p:sldLayoutId id="2147483760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61" r:id="rId10"/>
    <p:sldLayoutId id="2147483762" r:id="rId11"/>
    <p:sldLayoutId id="21474837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5" charset="-128"/>
          <a:cs typeface="ＭＳ Ｐゴシック" pitchFamily="2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5" charset="-128"/>
          <a:cs typeface="ＭＳ Ｐゴシック" pitchFamily="2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5" charset="-128"/>
          <a:cs typeface="ＭＳ Ｐゴシック" pitchFamily="2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5" charset="-128"/>
          <a:cs typeface="ＭＳ Ｐゴシック" pitchFamily="2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5" charset="-128"/>
          <a:cs typeface="ＭＳ Ｐゴシック" pitchFamily="2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25" charset="-128"/>
          <a:cs typeface="ＭＳ Ｐゴシック" pitchFamily="2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2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2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2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d.ted.com/lessons/sex-determination-more-complicated-than-you-though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922338" y="685800"/>
            <a:ext cx="732472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 sz="420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SEX DETERMINATION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071563" y="1600200"/>
            <a:ext cx="700563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 smtClean="0">
                <a:ea typeface="ＭＳ Ｐゴシック" panose="020B0600070205080204" pitchFamily="34" charset="-128"/>
              </a:rPr>
              <a:t>The sex of an individual is determined by the sex chromosomes contributed to the zygote by the sperm and the egg</a:t>
            </a:r>
          </a:p>
        </p:txBody>
      </p:sp>
      <p:pic>
        <p:nvPicPr>
          <p:cNvPr id="1741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24200"/>
            <a:ext cx="32131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07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 sz="420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EXAMPLES OF SEX-LINKED TRAITS and DISORDERS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71550" y="1916113"/>
            <a:ext cx="7056438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Male pattern baldness, red-green colour blindness, myopia, night blindness, hemophilia</a:t>
            </a:r>
            <a:endParaRPr lang="en-CA" altLang="en-US" sz="2800" smtClean="0">
              <a:ea typeface="ＭＳ Ｐゴシック" panose="020B0600070205080204" pitchFamily="34" charset="-128"/>
            </a:endParaRPr>
          </a:p>
        </p:txBody>
      </p:sp>
      <p:pic>
        <p:nvPicPr>
          <p:cNvPr id="24580" name="Picture 5" descr="color_blind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852738"/>
            <a:ext cx="3455988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922338" y="685800"/>
            <a:ext cx="732472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 sz="420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SEX-LINKED INHERITANCE</a:t>
            </a:r>
          </a:p>
        </p:txBody>
      </p:sp>
      <p:sp>
        <p:nvSpPr>
          <p:cNvPr id="25603" name="Text Placeholder 7"/>
          <p:cNvSpPr>
            <a:spLocks noGrp="1"/>
          </p:cNvSpPr>
          <p:nvPr>
            <p:ph sz="half" idx="1"/>
          </p:nvPr>
        </p:nvSpPr>
        <p:spPr bwMode="auto">
          <a:xfrm>
            <a:off x="1143000" y="1600200"/>
            <a:ext cx="5516563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CA" altLang="en-US" smtClean="0">
                <a:ea typeface="ＭＳ Ｐゴシック" panose="020B0600070205080204" pitchFamily="34" charset="-128"/>
              </a:rPr>
              <a:t>Punnett squares are used to predict the outcome of sex-linked inheritance.  </a:t>
            </a:r>
          </a:p>
          <a:p>
            <a:pPr eaLnBrk="1" hangingPunct="1">
              <a:buFontTx/>
              <a:buNone/>
            </a:pPr>
            <a:r>
              <a:rPr lang="en-CA" altLang="en-US" smtClean="0">
                <a:ea typeface="ＭＳ Ｐゴシック" panose="020B0600070205080204" pitchFamily="34" charset="-128"/>
              </a:rPr>
              <a:t>Assume the trait is X-linked unless told otherwise!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Most disorders are recessive, some are dominant, the question will tell you.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A “carrier” is a female who is heterozygous for the trait.</a:t>
            </a:r>
            <a:endParaRPr lang="en-CA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5604" name="Content Placeholder 9" descr="punnett_xy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708275"/>
            <a:ext cx="2867025" cy="224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785813" y="714375"/>
            <a:ext cx="76962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 sz="4200" smtClean="0">
                <a:solidFill>
                  <a:srgbClr val="3366FF"/>
                </a:solidFill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26627" name="Content Placeholder 4"/>
          <p:cNvSpPr>
            <a:spLocks noGrp="1"/>
          </p:cNvSpPr>
          <p:nvPr>
            <p:ph idx="1"/>
          </p:nvPr>
        </p:nvSpPr>
        <p:spPr bwMode="auto">
          <a:xfrm>
            <a:off x="1071563" y="1600200"/>
            <a:ext cx="692943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CA" altLang="en-US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CA" altLang="en-US" smtClean="0">
                <a:ea typeface="ＭＳ Ｐゴシック" panose="020B0600070205080204" pitchFamily="34" charset="-128"/>
              </a:rPr>
              <a:t>Hemophilia is a recessive X-linked trait.  What is the probability of a couple having a hemophiliac child if the man does not have hemophilia and the woman is a carrier?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Sex determination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panose="020B0600070205080204" pitchFamily="34" charset="-128"/>
                <a:hlinkClick r:id="rId2"/>
              </a:rPr>
              <a:t>TED Ed - Sex Determination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1" y="1570207"/>
            <a:ext cx="3810000" cy="421660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Of our 23 pairs of chromosomes, 22 of them are homologous (identical)</a:t>
            </a:r>
          </a:p>
          <a:p>
            <a:r>
              <a:rPr lang="en-US" dirty="0" smtClean="0"/>
              <a:t>Only the 23</a:t>
            </a:r>
            <a:r>
              <a:rPr lang="en-US" baseline="30000" dirty="0" smtClean="0"/>
              <a:t>rd</a:t>
            </a:r>
            <a:r>
              <a:rPr lang="en-US" dirty="0" smtClean="0"/>
              <a:t> pair, the sex chromosomes are not matching.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38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24200"/>
            <a:ext cx="32131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 bwMode="auto">
          <a:xfrm>
            <a:off x="922338" y="685800"/>
            <a:ext cx="732472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 sz="420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SEX DETERMINATION 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071563" y="1600200"/>
            <a:ext cx="700563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 smtClean="0">
                <a:ea typeface="ＭＳ Ｐゴシック" panose="020B0600070205080204" pitchFamily="34" charset="-128"/>
              </a:rPr>
              <a:t>An egg can donate an X </a:t>
            </a:r>
          </a:p>
          <a:p>
            <a:pPr eaLnBrk="1" hangingPunct="1"/>
            <a:r>
              <a:rPr lang="en-CA" altLang="en-US" smtClean="0">
                <a:ea typeface="ＭＳ Ｐゴシック" panose="020B0600070205080204" pitchFamily="34" charset="-128"/>
              </a:rPr>
              <a:t>A sperm can donate an X or Y</a:t>
            </a:r>
          </a:p>
          <a:p>
            <a:pPr eaLnBrk="1" hangingPunct="1"/>
            <a:r>
              <a:rPr lang="en-CA" altLang="en-US" smtClean="0">
                <a:ea typeface="ＭＳ Ｐゴシック" panose="020B0600070205080204" pitchFamily="34" charset="-128"/>
              </a:rPr>
              <a:t>Therefore the sperm determines the sex of a child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350696" cy="6263022"/>
          </a:xfrm>
        </p:spPr>
      </p:pic>
    </p:spTree>
    <p:extLst>
      <p:ext uri="{BB962C8B-B14F-4D97-AF65-F5344CB8AC3E}">
        <p14:creationId xmlns:p14="http://schemas.microsoft.com/office/powerpoint/2010/main" val="3944714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922338" y="685800"/>
            <a:ext cx="732472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 sz="420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SEX-LINKED INHERITANCE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071563" y="1600200"/>
            <a:ext cx="35718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 dirty="0" smtClean="0">
                <a:ea typeface="ＭＳ Ｐゴシック" panose="020B0600070205080204" pitchFamily="34" charset="-128"/>
              </a:rPr>
              <a:t>Using fruit flies as test subjects, Thomas Morgan studied eye </a:t>
            </a:r>
            <a:r>
              <a:rPr lang="en-CA" altLang="en-US" dirty="0" smtClean="0">
                <a:ea typeface="ＭＳ Ｐゴシック" panose="020B0600070205080204" pitchFamily="34" charset="-128"/>
              </a:rPr>
              <a:t>colour.</a:t>
            </a:r>
          </a:p>
          <a:p>
            <a:pPr marL="0" indent="0" eaLnBrk="1" hangingPunct="1">
              <a:buNone/>
            </a:pPr>
            <a:r>
              <a:rPr lang="en-CA" altLang="en-US" dirty="0" smtClean="0">
                <a:ea typeface="ＭＳ Ｐゴシック" panose="020B0600070205080204" pitchFamily="34" charset="-128"/>
              </a:rPr>
              <a:t>  </a:t>
            </a:r>
            <a:endParaRPr lang="en-CA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CA" altLang="en-US" dirty="0" smtClean="0">
                <a:ea typeface="ＭＳ Ｐゴシック" panose="020B0600070205080204" pitchFamily="34" charset="-128"/>
              </a:rPr>
              <a:t>Red eyes (R) are dominant over white eyes (r).</a:t>
            </a:r>
          </a:p>
        </p:txBody>
      </p:sp>
      <p:pic>
        <p:nvPicPr>
          <p:cNvPr id="5" name="Content Placeholder 4" descr="network0101-bi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1785926"/>
            <a:ext cx="3525359" cy="3552041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922338" y="685800"/>
            <a:ext cx="732472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 sz="420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SEX-LINKED INHERITANCE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071563" y="1600200"/>
            <a:ext cx="342423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 sz="2600" smtClean="0">
                <a:ea typeface="ＭＳ Ｐゴシック" panose="020B0600070205080204" pitchFamily="34" charset="-128"/>
              </a:rPr>
              <a:t>When he crossed purebred white-eyed males with red-eyed females, he was unable to produce a female with white eyes.  </a:t>
            </a:r>
          </a:p>
          <a:p>
            <a:pPr eaLnBrk="1" hangingPunct="1"/>
            <a:r>
              <a:rPr lang="en-CA" altLang="en-US" sz="2600" smtClean="0">
                <a:ea typeface="ＭＳ Ｐゴシック" panose="020B0600070205080204" pitchFamily="34" charset="-128"/>
              </a:rPr>
              <a:t>He concluded that the gene must be located on the </a:t>
            </a:r>
            <a:r>
              <a:rPr lang="en-CA" altLang="en-US" sz="2600" smtClean="0">
                <a:solidFill>
                  <a:srgbClr val="D02300"/>
                </a:solidFill>
                <a:ea typeface="ＭＳ Ｐゴシック" panose="020B0600070205080204" pitchFamily="34" charset="-128"/>
              </a:rPr>
              <a:t>X chromosome</a:t>
            </a:r>
            <a:r>
              <a:rPr lang="en-CA" altLang="en-US" sz="2600" smtClean="0"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20484" name="Content Placeholder 4" descr="5_28hi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28813"/>
            <a:ext cx="3352800" cy="3436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922338" y="685800"/>
            <a:ext cx="732472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 sz="420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SEX-LINKED INHERITANCE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071563" y="1600200"/>
            <a:ext cx="321468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 smtClean="0">
                <a:ea typeface="ＭＳ Ｐゴシック" panose="020B0600070205080204" pitchFamily="34" charset="-128"/>
              </a:rPr>
              <a:t>Some traits are located on the </a:t>
            </a:r>
            <a:r>
              <a:rPr lang="en-CA" altLang="en-US" smtClean="0">
                <a:solidFill>
                  <a:srgbClr val="D02300"/>
                </a:solidFill>
                <a:ea typeface="ＭＳ Ｐゴシック" panose="020B0600070205080204" pitchFamily="34" charset="-128"/>
              </a:rPr>
              <a:t>sex chromosomes</a:t>
            </a:r>
            <a:r>
              <a:rPr lang="en-CA" altLang="en-US" smtClean="0">
                <a:ea typeface="ＭＳ Ｐゴシック" panose="020B0600070205080204" pitchFamily="34" charset="-128"/>
              </a:rPr>
              <a:t>, so the inheritance of these traits depends on the sex of the parent carrying the trait.</a:t>
            </a:r>
          </a:p>
        </p:txBody>
      </p:sp>
      <p:pic>
        <p:nvPicPr>
          <p:cNvPr id="21508" name="Content Placeholder 4" descr="Sex-linked_01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571625"/>
            <a:ext cx="3929062" cy="3643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922338" y="685800"/>
            <a:ext cx="732472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 sz="420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SEX-LINKED INHERITANCE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071563" y="1600200"/>
            <a:ext cx="3643312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 smtClean="0">
                <a:ea typeface="ＭＳ Ｐゴシック" panose="020B0600070205080204" pitchFamily="34" charset="-128"/>
              </a:rPr>
              <a:t>Most known sex-linked traits are    </a:t>
            </a:r>
            <a:r>
              <a:rPr lang="en-CA" altLang="en-US" smtClean="0">
                <a:solidFill>
                  <a:srgbClr val="D02300"/>
                </a:solidFill>
                <a:ea typeface="ＭＳ Ｐゴシック" panose="020B0600070205080204" pitchFamily="34" charset="-128"/>
              </a:rPr>
              <a:t>X-linked</a:t>
            </a:r>
            <a:r>
              <a:rPr lang="en-CA" altLang="en-US" smtClean="0">
                <a:ea typeface="ＭＳ Ｐゴシック" panose="020B0600070205080204" pitchFamily="34" charset="-128"/>
              </a:rPr>
              <a:t> (carried  on the X chromosome).  This is probably because the X chromosome is much larger than the Y chromosome.</a:t>
            </a:r>
          </a:p>
        </p:txBody>
      </p:sp>
      <p:pic>
        <p:nvPicPr>
          <p:cNvPr id="22532" name="Content Placeholder 4" descr="xandy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643063"/>
            <a:ext cx="2995613" cy="398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921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 sz="460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SEX-LINKED DISORDERS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16013" y="1989138"/>
            <a:ext cx="6635750" cy="3703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Some sex-linked traits are associated with disorders.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Most are found on the X chromosome, Y-linked disorders are rare.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Males are at a much greater risk for inheriting sex-disorders because they only inherit one X, so if the X has the allele for the disorder, they will suffer from the disorder.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Recessive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lethal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X-linked traits result in death.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getherness design 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E182DEBD807D4EBE81662981356B2C" ma:contentTypeVersion="0" ma:contentTypeDescription="Create a new document." ma:contentTypeScope="" ma:versionID="9ea5491e60d751896da0e468057455e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B5B3BD-D11D-433D-81C4-9F6EA34E3B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4104F46-59C1-40A8-97D9-D26C8449C22C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E7952F3-5D8A-42FA-A6B0-FA3EEEA5EE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1360</TotalTime>
  <Words>378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ＭＳ Ｐゴシック</vt:lpstr>
      <vt:lpstr>Arial</vt:lpstr>
      <vt:lpstr>Togetherness design template</vt:lpstr>
      <vt:lpstr>SEX DETERMINATION </vt:lpstr>
      <vt:lpstr>Remember:</vt:lpstr>
      <vt:lpstr>SEX DETERMINATION </vt:lpstr>
      <vt:lpstr>PowerPoint Presentation</vt:lpstr>
      <vt:lpstr>SEX-LINKED INHERITANCE</vt:lpstr>
      <vt:lpstr>SEX-LINKED INHERITANCE</vt:lpstr>
      <vt:lpstr>SEX-LINKED INHERITANCE</vt:lpstr>
      <vt:lpstr>SEX-LINKED INHERITANCE</vt:lpstr>
      <vt:lpstr>SEX-LINKED DISORDERS</vt:lpstr>
      <vt:lpstr>EXAMPLES OF SEX-LINKED TRAITS and DISORDERS</vt:lpstr>
      <vt:lpstr>SEX-LINKED INHERITANCE</vt:lpstr>
      <vt:lpstr>EXAMPLE</vt:lpstr>
      <vt:lpstr>Sex determination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SEX-LINKED INHERITANCE</dc:title>
  <dc:creator>Tim Sicoli</dc:creator>
  <cp:lastModifiedBy>Antony Blaikie</cp:lastModifiedBy>
  <cp:revision>17</cp:revision>
  <dcterms:created xsi:type="dcterms:W3CDTF">2013-02-28T02:10:05Z</dcterms:created>
  <dcterms:modified xsi:type="dcterms:W3CDTF">2017-04-01T20:16:18Z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TC103368191033</vt:lpwstr>
  </property>
  <property fmtid="{D5CDD505-2E9C-101B-9397-08002B2CF9AE}" pid="3" name="ContentType">
    <vt:lpwstr>Document</vt:lpwstr>
  </property>
</Properties>
</file>