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72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113"/>
    <a:srgbClr val="E81808"/>
    <a:srgbClr val="C71507"/>
    <a:srgbClr val="060502"/>
    <a:srgbClr val="85AB41"/>
    <a:srgbClr val="7C9F3D"/>
    <a:srgbClr val="3E4C22"/>
    <a:srgbClr val="5A6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90" d="100"/>
          <a:sy n="90" d="100"/>
        </p:scale>
        <p:origin x="17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A6E63A-4252-4ED2-BE5A-057F91A97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9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190CF1-20D4-4D7F-8453-B0D8EE6B3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288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99E65-99AB-4BBB-A870-28AF4DFF26A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52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3CF3A-68C2-49C2-AA52-AE1CD824814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71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90B85-6578-4388-BC55-47E60624179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Verbal &amp; written directions. If you don’t understand ask for help.</a:t>
            </a:r>
          </a:p>
          <a:p>
            <a:r>
              <a:rPr lang="en-US" altLang="en-US"/>
              <a:t>Do not do any experiments without teacher approval.</a:t>
            </a:r>
          </a:p>
        </p:txBody>
      </p:sp>
    </p:spTree>
    <p:extLst>
      <p:ext uri="{BB962C8B-B14F-4D97-AF65-F5344CB8AC3E}">
        <p14:creationId xmlns:p14="http://schemas.microsoft.com/office/powerpoint/2010/main" val="371280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C7C93-9CCF-4DDE-B940-56FA761B5DD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Keep aisles clear, wash equipment, put notebooks in desks, etc.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91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6CF31-166B-41C0-AAC9-68084AF2C17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58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4421-1E80-41F7-A8F0-2C122985375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7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1F752-DBFC-476D-9A27-CEA678989E2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39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5E269-3307-4DDF-957C-18614632007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89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pic>
        <p:nvPicPr>
          <p:cNvPr id="3075" name="Picture 3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pic>
        <p:nvPicPr>
          <p:cNvPr id="3077" name="Picture 5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8BEC90-965C-49EE-B6E0-D1DB2EFA39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EA2F-2C90-4A74-B21B-0203BACB2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912841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BAA5C-BBE6-4E9A-8941-2C47C6FFB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89894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85961A-B020-4815-8D6B-D2F6554B1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95867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E4CA76-7554-4406-8F90-ADB5CB8E3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6544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C08DE-22BD-43EE-BBD1-2FBD0BBD4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235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4D45F-83EB-48CD-9527-3906B2BAD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158239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2FE2D-D2CA-469D-98E8-B36848C6C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457192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53C5-A248-4D25-BC09-9426EC76D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893017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8D33B-0F4B-4E88-B840-8BEA0BBF2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00993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5FC21-7ACD-434E-B04B-E5C54C384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756666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5E08-8687-4B9B-AF43-2B044D9A4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72731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FCED6-B614-4A18-9F42-DE92BAE1C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0874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90" name="Picture 42" descr="A:\minispir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A:\minispir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291A10-8829-4F09-B277-AD02451C77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21600" cy="1143000"/>
          </a:xfrm>
        </p:spPr>
        <p:txBody>
          <a:bodyPr/>
          <a:lstStyle/>
          <a:p>
            <a:r>
              <a:rPr lang="en-US" altLang="en-US" b="1">
                <a:solidFill>
                  <a:srgbClr val="906D58"/>
                </a:solidFill>
              </a:rPr>
              <a:t>Safety In the Science Lab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971800"/>
            <a:ext cx="4876800" cy="762000"/>
          </a:xfrm>
        </p:spPr>
        <p:txBody>
          <a:bodyPr/>
          <a:lstStyle/>
          <a:p>
            <a:r>
              <a:rPr lang="en-US" altLang="en-US" sz="3600" b="1">
                <a:solidFill>
                  <a:srgbClr val="906D58"/>
                </a:solidFill>
              </a:rPr>
              <a:t>Rules and Symbols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114800" y="3810000"/>
            <a:ext cx="1295400" cy="12954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47800" y="685800"/>
            <a:ext cx="711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FF0000"/>
                </a:solidFill>
              </a:rPr>
              <a:t>Lab Safety: Everyone Is Responsible!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06D58"/>
                </a:solidFill>
              </a:rPr>
              <a:t>Safety First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Science is a hands-on laboratory class.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You will be doing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laboratory </a:t>
            </a:r>
            <a:r>
              <a:rPr lang="en-US" altLang="en-US" sz="2400" dirty="0">
                <a:cs typeface="Times New Roman" panose="02020603050405020304" pitchFamily="18" charset="0"/>
              </a:rPr>
              <a:t>activities,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which may </a:t>
            </a:r>
            <a:r>
              <a:rPr lang="en-US" altLang="en-US" sz="2400" dirty="0">
                <a:cs typeface="Times New Roman" panose="02020603050405020304" pitchFamily="18" charset="0"/>
              </a:rPr>
              <a:t>require the use of hazardous chemicals and expensive lab equipment.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Safety in the science classroom is the #1 priority.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To ensure a safe science classroom, a list of rules has been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developed.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These </a:t>
            </a:r>
            <a:r>
              <a:rPr lang="en-US" altLang="en-US" sz="2400" dirty="0">
                <a:cs typeface="Times New Roman" panose="02020603050405020304" pitchFamily="18" charset="0"/>
              </a:rPr>
              <a:t>rules must be followed at all times. 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524000" y="533400"/>
            <a:ext cx="906463" cy="884238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General Safety Guidelines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1066800"/>
          </a:xfrm>
        </p:spPr>
        <p:txBody>
          <a:bodyPr/>
          <a:lstStyle/>
          <a:p>
            <a:r>
              <a:rPr lang="en-US" altLang="en-US"/>
              <a:t>Be Responsible at All Times. No horseplay, practical jokes, pranks, etc.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29700" name="Rectangle 1028"/>
          <p:cNvSpPr>
            <a:spLocks noChangeArrowheads="1"/>
          </p:cNvSpPr>
          <p:nvPr/>
        </p:nvSpPr>
        <p:spPr bwMode="auto">
          <a:xfrm>
            <a:off x="1143000" y="297180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Follow </a:t>
            </a:r>
            <a:r>
              <a:rPr lang="en-US" altLang="en-US" sz="2800" u="sng"/>
              <a:t>all</a:t>
            </a:r>
            <a:r>
              <a:rPr lang="en-US" altLang="en-US" sz="2800"/>
              <a:t> instructions carefully.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/>
          </a:p>
        </p:txBody>
      </p:sp>
      <p:sp>
        <p:nvSpPr>
          <p:cNvPr id="29701" name="Rectangle 1029"/>
          <p:cNvSpPr>
            <a:spLocks noChangeArrowheads="1"/>
          </p:cNvSpPr>
          <p:nvPr/>
        </p:nvSpPr>
        <p:spPr bwMode="auto">
          <a:xfrm>
            <a:off x="1143000" y="37338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Do not play with lab equipment until instructed to do so.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</p:txBody>
      </p:sp>
      <p:sp>
        <p:nvSpPr>
          <p:cNvPr id="29702" name="Rectangle 1030"/>
          <p:cNvSpPr>
            <a:spLocks noChangeArrowheads="1"/>
          </p:cNvSpPr>
          <p:nvPr/>
        </p:nvSpPr>
        <p:spPr bwMode="auto">
          <a:xfrm>
            <a:off x="1219200" y="47244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Food, drink, and gum are not allowed in the science </a:t>
            </a:r>
            <a:r>
              <a:rPr lang="en-US" altLang="en-US" sz="2800" dirty="0" smtClean="0"/>
              <a:t>classroom during a lab.</a:t>
            </a:r>
            <a:endParaRPr lang="en-US" alt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800" dirty="0"/>
          </a:p>
        </p:txBody>
      </p:sp>
      <p:sp>
        <p:nvSpPr>
          <p:cNvPr id="29704" name="AutoShape 1032"/>
          <p:cNvSpPr>
            <a:spLocks noChangeArrowheads="1"/>
          </p:cNvSpPr>
          <p:nvPr/>
        </p:nvSpPr>
        <p:spPr bwMode="auto">
          <a:xfrm>
            <a:off x="1143000" y="457200"/>
            <a:ext cx="7620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Rectangle 1033"/>
          <p:cNvSpPr>
            <a:spLocks noChangeArrowheads="1"/>
          </p:cNvSpPr>
          <p:nvPr/>
        </p:nvSpPr>
        <p:spPr bwMode="auto">
          <a:xfrm>
            <a:off x="1371600" y="5715000"/>
            <a:ext cx="711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FF0000"/>
                </a:solidFill>
              </a:rPr>
              <a:t>Lab Safety: Everyone Is Responsible!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700" grpId="0" autoUpdateAnimBg="0"/>
      <p:bldP spid="29701" grpId="0" autoUpdateAnimBg="0"/>
      <p:bldP spid="297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  General Safety Guidelines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143000" y="457200"/>
            <a:ext cx="7620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609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Keep the science room clean and organized.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371600" y="5715000"/>
            <a:ext cx="711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FF0000"/>
                </a:solidFill>
              </a:rPr>
              <a:t>Lab Safety: Everyone Is Responsible!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143000" y="2438400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Notify the teacher </a:t>
            </a:r>
            <a:r>
              <a:rPr lang="en-US" altLang="en-US" sz="2800" u="sng">
                <a:solidFill>
                  <a:srgbClr val="E81808"/>
                </a:solidFill>
              </a:rPr>
              <a:t>immediately</a:t>
            </a:r>
            <a:r>
              <a:rPr lang="en-US" altLang="en-US" sz="2800"/>
              <a:t> of any accidents or unsafe conditions in the science classroom!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143000" y="3505200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Wash your hands with soap and water after experiments.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 autoUpdateAnimBg="0"/>
      <p:bldP spid="33800" grpId="0" autoUpdateAnimBg="0"/>
      <p:bldP spid="338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2667000" y="1676400"/>
            <a:ext cx="60960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/>
              <a:t> Wear safety goggles when working with chemicals, flames, or heating devices.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/>
              <a:t> If a chemical gets in your eye, flush in water for 15 minutes and notify the teacher.</a:t>
            </a:r>
          </a:p>
          <a:p>
            <a:endParaRPr lang="en-US" altLang="en-US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685800"/>
          </a:xfrm>
          <a:noFill/>
          <a:ln/>
        </p:spPr>
        <p:txBody>
          <a:bodyPr/>
          <a:lstStyle/>
          <a:p>
            <a:r>
              <a:rPr lang="en-US" altLang="en-US"/>
              <a:t>Safety Symbols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7315200" y="533400"/>
            <a:ext cx="685800" cy="6858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1219200" y="1143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Eye Protection</a:t>
            </a:r>
          </a:p>
        </p:txBody>
      </p:sp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1676400" y="1752600"/>
          <a:ext cx="9144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CorelPhotoPaint.Image.8" r:id="rId4" imgW="1816458" imgH="1743017" progId="CorelPhotoPaint.Image.8">
                  <p:embed/>
                </p:oleObj>
              </mc:Choice>
              <mc:Fallback>
                <p:oleObj name="CorelPhotoPaint.Image.8" r:id="rId4" imgW="1816458" imgH="1743017" progId="CorelPhotoPaint.Imag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52600"/>
                        <a:ext cx="9144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1143000" y="3048000"/>
            <a:ext cx="2187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Sharp Objects</a:t>
            </a:r>
          </a:p>
        </p:txBody>
      </p:sp>
      <p:graphicFrame>
        <p:nvGraphicFramePr>
          <p:cNvPr id="45079" name="Object 23"/>
          <p:cNvGraphicFramePr>
            <a:graphicFrameLocks noChangeAspect="1"/>
          </p:cNvGraphicFramePr>
          <p:nvPr/>
        </p:nvGraphicFramePr>
        <p:xfrm>
          <a:off x="1600200" y="3657600"/>
          <a:ext cx="838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CorelPhotoPaint.Image.8" r:id="rId6" imgW="1944463" imgH="1877413" progId="CorelPhotoPaint.Image.8">
                  <p:embed/>
                </p:oleObj>
              </mc:Choice>
              <mc:Fallback>
                <p:oleObj name="CorelPhotoPaint.Image.8" r:id="rId6" imgW="1944463" imgH="1877413" progId="CorelPhotoPaint.Image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838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2971800" y="3505200"/>
            <a:ext cx="556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000"/>
              <a:t> When using knifes or other sharp objects always walk with the points facing down. </a:t>
            </a:r>
          </a:p>
          <a:p>
            <a:pPr>
              <a:buFontTx/>
              <a:buChar char="•"/>
            </a:pPr>
            <a:r>
              <a:rPr lang="en-US" altLang="en-US" sz="2000"/>
              <a:t> Cut away from fingers and body.</a:t>
            </a:r>
          </a:p>
        </p:txBody>
      </p:sp>
      <p:graphicFrame>
        <p:nvGraphicFramePr>
          <p:cNvPr id="45081" name="Object 25"/>
          <p:cNvGraphicFramePr>
            <a:graphicFrameLocks noChangeAspect="1"/>
          </p:cNvGraphicFramePr>
          <p:nvPr/>
        </p:nvGraphicFramePr>
        <p:xfrm>
          <a:off x="1676400" y="5257800"/>
          <a:ext cx="9207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CorelPhotoPaint.Image.8" r:id="rId8" imgW="1231290" imgH="1158144" progId="CorelPhotoPaint.Image.8">
                  <p:embed/>
                </p:oleObj>
              </mc:Choice>
              <mc:Fallback>
                <p:oleObj name="CorelPhotoPaint.Image.8" r:id="rId8" imgW="1231290" imgH="1158144" progId="CorelPhotoPaint.Image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9207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1295400" y="4648200"/>
            <a:ext cx="254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Electrical Safety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2971800" y="5105400"/>
            <a:ext cx="5638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Do not place a cord where someone can trip over it.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Never use electricity around water.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Unplug all </a:t>
            </a:r>
            <a:r>
              <a:rPr lang="en-US" altLang="en-US" sz="2000" dirty="0" smtClean="0"/>
              <a:t>equipment holding the plug, not pulling on the cord.</a:t>
            </a:r>
            <a:endParaRPr lang="en-US" alt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autoUpdateAnimBg="0"/>
      <p:bldP spid="45080" grpId="0" autoUpdateAnimBg="0"/>
      <p:bldP spid="450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609600"/>
          </a:xfrm>
          <a:noFill/>
          <a:ln/>
        </p:spPr>
        <p:txBody>
          <a:bodyPr/>
          <a:lstStyle/>
          <a:p>
            <a:r>
              <a:rPr lang="en-US" altLang="en-US"/>
              <a:t>Safety Symbols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7315200" y="533400"/>
            <a:ext cx="685800" cy="6858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295400" y="1697830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dirty="0"/>
              <a:t>Heating Safety</a:t>
            </a: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946080"/>
              </p:ext>
            </p:extLst>
          </p:nvPr>
        </p:nvGraphicFramePr>
        <p:xfrm>
          <a:off x="1752600" y="2216943"/>
          <a:ext cx="1066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CorelPhotoPaint.Image.8" r:id="rId4" imgW="1127476" imgH="1078903" progId="CorelPhotoPaint.Image.8">
                  <p:embed/>
                </p:oleObj>
              </mc:Choice>
              <mc:Fallback>
                <p:oleObj name="CorelPhotoPaint.Image.8" r:id="rId4" imgW="1127476" imgH="1078903" progId="CorelPhotoPaint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16943"/>
                        <a:ext cx="1066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048000" y="2216943"/>
            <a:ext cx="54102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Tie back hair and loose clothes when working with open flames.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Never look into a container as you are heating it.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Heated metal and glass looks cool, use tongs or gloves before handling.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Never leave a heat source unattended.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609600"/>
          </a:xfrm>
          <a:noFill/>
          <a:ln/>
        </p:spPr>
        <p:txBody>
          <a:bodyPr/>
          <a:lstStyle/>
          <a:p>
            <a:r>
              <a:rPr lang="en-US" altLang="en-US"/>
              <a:t>Safety Symbols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7315200" y="533400"/>
            <a:ext cx="685800" cy="6858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066800" y="1066800"/>
            <a:ext cx="254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Chemical Safety</a:t>
            </a: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295400" y="1676400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CorelPhotoPaint.Image.8" r:id="rId4" imgW="1158144" imgH="1139665" progId="CorelPhotoPaint.Image.8">
                  <p:embed/>
                </p:oleObj>
              </mc:Choice>
              <mc:Fallback>
                <p:oleObj name="CorelPhotoPaint.Image.8" r:id="rId4" imgW="1158144" imgH="1139665" progId="CorelPhotoPaint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590800" y="1676400"/>
            <a:ext cx="6172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/>
              <a:t> Read all labels twice before removing a chemical from the container.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/>
              <a:t> Never touch, taste, or smell a chemical unless instructed by the teacher.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/>
              <a:t> Transfer chemicals carefully!</a:t>
            </a:r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1371600" y="4038600"/>
          <a:ext cx="9906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CorelPhotoPaint.Image.8" r:id="rId6" imgW="1182526" imgH="1127476" progId="CorelPhotoPaint.Image.8">
                  <p:embed/>
                </p:oleObj>
              </mc:Choice>
              <mc:Fallback>
                <p:oleObj name="CorelPhotoPaint.Image.8" r:id="rId6" imgW="1182526" imgH="1127476" progId="CorelPhotoPaint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8600"/>
                        <a:ext cx="9906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143000" y="3581400"/>
            <a:ext cx="195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Hand Safety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590800" y="4114800"/>
            <a:ext cx="5943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/>
              <a:t> If a chemical spills on your skin, notify the teacher and rinse with water for 15 minutes.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/>
              <a:t> Carry glassware carefully.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utoUpdateAnimBg="0"/>
      <p:bldP spid="471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to know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14600"/>
            <a:ext cx="5486400" cy="4067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Poison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89614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90777" y="197234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Flammable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0976" y="1981236"/>
            <a:ext cx="153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Explosive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1311" y="196925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Corrosive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743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08652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553655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28221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Safety Equipment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620000" cy="1066800"/>
          </a:xfrm>
        </p:spPr>
        <p:txBody>
          <a:bodyPr/>
          <a:lstStyle/>
          <a:p>
            <a:r>
              <a:rPr lang="en-US" altLang="en-US"/>
              <a:t>Fire Blanket – Located in back of classroom in the red container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1219200" y="533400"/>
            <a:ext cx="8382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3" name="Picture 5" descr="C:\Documents and Settings\Administrator\Application Data\Microsoft\Media Catalog\Downloaded Clips\cl47\j01781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646238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066800" y="25908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/>
              <a:t>Fire Extinguisher – Located in outside classroom door and in the computer lab</a:t>
            </a:r>
          </a:p>
          <a:p>
            <a:pPr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355725" y="3851275"/>
            <a:ext cx="595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219200" y="3657600"/>
            <a:ext cx="777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/>
              <a:t>To operate the fire extinguisher remember </a:t>
            </a:r>
            <a:r>
              <a:rPr lang="en-US" altLang="en-US">
                <a:solidFill>
                  <a:srgbClr val="FF0000"/>
                </a:solidFill>
              </a:rPr>
              <a:t>P-A-S-S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	</a:t>
            </a:r>
            <a:r>
              <a:rPr lang="en-US" altLang="en-US">
                <a:solidFill>
                  <a:srgbClr val="FF0000"/>
                </a:solidFill>
              </a:rPr>
              <a:t>P</a:t>
            </a:r>
            <a:r>
              <a:rPr lang="en-US" altLang="en-US"/>
              <a:t>- Pull the Pin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	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/>
              <a:t>-Aim the hose at the base of the fire from 5-6  feet away.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	</a:t>
            </a: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/>
              <a:t>-Squeeze the handle.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	</a:t>
            </a: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/>
              <a:t>-Sweep the hose back and forth across the fire.</a:t>
            </a:r>
          </a:p>
          <a:p>
            <a:pPr>
              <a:spcBef>
                <a:spcPct val="20000"/>
              </a:spcBef>
            </a:pPr>
            <a:endParaRPr lang="en-US" alt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200400" y="5943600"/>
            <a:ext cx="508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E81808"/>
                </a:solidFill>
              </a:rPr>
              <a:t>REMEMBER: Stop, Drop, &amp; Roll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219200" y="5943600"/>
            <a:ext cx="143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60502"/>
                </a:solidFill>
              </a:rPr>
              <a:t>On Fire?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37894" grpId="0" autoUpdateAnimBg="0"/>
      <p:bldP spid="37897" grpId="0" autoUpdateAnimBg="0"/>
      <p:bldP spid="37899" grpId="0" autoUpdateAnimBg="0"/>
      <p:bldP spid="37900" grpId="0" autoUpdateAnimBg="0"/>
    </p:bldLst>
  </p:timing>
</p:sld>
</file>

<file path=ppt/theme/theme1.xml><?xml version="1.0" encoding="utf-8"?>
<a:theme xmlns:a="http://schemas.openxmlformats.org/drawingml/2006/main" name="Notebook">
  <a:themeElements>
    <a:clrScheme name="">
      <a:dk1>
        <a:srgbClr val="6E622E"/>
      </a:dk1>
      <a:lt1>
        <a:srgbClr val="FEFDE3"/>
      </a:lt1>
      <a:dk2>
        <a:srgbClr val="6E622E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5D5326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412</TotalTime>
  <Words>501</Words>
  <Application>Microsoft Office PowerPoint</Application>
  <PresentationFormat>On-screen Show (4:3)</PresentationFormat>
  <Paragraphs>74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Notebook</vt:lpstr>
      <vt:lpstr>CorelPhotoPaint.Image.8</vt:lpstr>
      <vt:lpstr>Safety In the Science Lab</vt:lpstr>
      <vt:lpstr>Safety First</vt:lpstr>
      <vt:lpstr>  General Safety Guidelines</vt:lpstr>
      <vt:lpstr>  General Safety Guidelines</vt:lpstr>
      <vt:lpstr>Safety Symbols</vt:lpstr>
      <vt:lpstr>Safety Symbols</vt:lpstr>
      <vt:lpstr>Safety Symbols</vt:lpstr>
      <vt:lpstr>Symbols to know</vt:lpstr>
      <vt:lpstr>Safety Equipment</vt:lpstr>
    </vt:vector>
  </TitlesOfParts>
  <Company>PBCS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the Science Lab</dc:title>
  <dc:creator>Page</dc:creator>
  <cp:lastModifiedBy>Antony Blaikie</cp:lastModifiedBy>
  <cp:revision>14</cp:revision>
  <cp:lastPrinted>1601-01-01T00:00:00Z</cp:lastPrinted>
  <dcterms:created xsi:type="dcterms:W3CDTF">2002-09-02T17:56:33Z</dcterms:created>
  <dcterms:modified xsi:type="dcterms:W3CDTF">2017-02-06T05:59:52Z</dcterms:modified>
</cp:coreProperties>
</file>