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8" r:id="rId5"/>
    <p:sldId id="262" r:id="rId6"/>
    <p:sldId id="259" r:id="rId7"/>
    <p:sldId id="269" r:id="rId8"/>
    <p:sldId id="266" r:id="rId9"/>
    <p:sldId id="271" r:id="rId10"/>
    <p:sldId id="270" r:id="rId11"/>
    <p:sldId id="267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8EF0-FAF4-497C-AAC6-5F754D91C6BB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A1174-37AD-4F0C-848A-2E3C3C6A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3DFEC-2DE9-4A67-8CF4-F7EF462F0E1A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5714A-3520-4AAE-B343-2CA7E43A6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1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60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4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55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0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33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14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07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5714A-3520-4AAE-B343-2CA7E43A63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5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13842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4650640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0005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 + Alleles = Traits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Char char=""/>
              <a:defRPr/>
            </a:pPr>
            <a:endParaRPr lang="en-US" dirty="0"/>
          </a:p>
          <a:p>
            <a:pPr>
              <a:buFont typeface="Wingdings 2" charset="0"/>
              <a:buChar char=""/>
              <a:defRPr/>
            </a:pPr>
            <a:endParaRPr lang="en-US" dirty="0" smtClean="0"/>
          </a:p>
          <a:p>
            <a:pPr>
              <a:buFont typeface="Wingdings 2" charset="0"/>
              <a:buChar char=""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Wingdings 2" charset="0"/>
              <a:buChar char=""/>
              <a:defRPr/>
            </a:pPr>
            <a:r>
              <a:rPr lang="en-US" b="1" dirty="0"/>
              <a:t>TT</a:t>
            </a:r>
            <a:r>
              <a:rPr lang="en-US" dirty="0"/>
              <a:t> - Represent offspring with </a:t>
            </a:r>
            <a:r>
              <a:rPr lang="en-US" i="1" dirty="0"/>
              <a:t>straight</a:t>
            </a:r>
            <a:r>
              <a:rPr lang="en-US" dirty="0"/>
              <a:t> hair</a:t>
            </a:r>
          </a:p>
          <a:p>
            <a:pPr>
              <a:buFont typeface="Wingdings 2" charset="0"/>
              <a:buChar char=""/>
              <a:defRPr/>
            </a:pPr>
            <a:r>
              <a:rPr lang="en-US" b="1" dirty="0"/>
              <a:t>Tt - </a:t>
            </a:r>
            <a:r>
              <a:rPr lang="en-US" dirty="0"/>
              <a:t>Represent offspring with </a:t>
            </a:r>
            <a:r>
              <a:rPr lang="en-US" i="1" dirty="0"/>
              <a:t>straight</a:t>
            </a:r>
            <a:r>
              <a:rPr lang="en-US" dirty="0"/>
              <a:t> hair</a:t>
            </a:r>
          </a:p>
          <a:p>
            <a:pPr>
              <a:buFont typeface="Wingdings 2" charset="0"/>
              <a:buChar char=""/>
              <a:defRPr/>
            </a:pPr>
            <a:r>
              <a:rPr lang="en-US" b="1" dirty="0" err="1"/>
              <a:t>tt</a:t>
            </a:r>
            <a:r>
              <a:rPr lang="en-US" dirty="0"/>
              <a:t> - Represents offspring with </a:t>
            </a:r>
            <a:r>
              <a:rPr lang="en-US" i="1" dirty="0"/>
              <a:t>curly</a:t>
            </a:r>
            <a:r>
              <a:rPr lang="en-US" dirty="0"/>
              <a:t> hair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3505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/>
              <a:t>T – straight hair</a:t>
            </a:r>
          </a:p>
          <a:p>
            <a:pPr eaLnBrk="1" hangingPunct="1"/>
            <a:r>
              <a:rPr lang="en-US" altLang="en-US" sz="3200" b="1"/>
              <a:t>t - curly hair</a:t>
            </a:r>
          </a:p>
        </p:txBody>
      </p:sp>
    </p:spTree>
    <p:extLst>
      <p:ext uri="{BB962C8B-B14F-4D97-AF65-F5344CB8AC3E}">
        <p14:creationId xmlns:p14="http://schemas.microsoft.com/office/powerpoint/2010/main" val="38612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Mendel’s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886560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b="1" u="sng" dirty="0">
                <a:ea typeface="ＭＳ Ｐゴシック" panose="020B0600070205080204" pitchFamily="34" charset="-128"/>
              </a:rPr>
              <a:t>Law of Segregation </a:t>
            </a:r>
            <a:r>
              <a:rPr lang="en-US" altLang="en-US" dirty="0">
                <a:ea typeface="ＭＳ Ｐゴシック" panose="020B0600070205080204" pitchFamily="34" charset="-128"/>
              </a:rPr>
              <a:t>– Two alleles for each trait separate when gametes form; Parents pass only one allele for each trait to each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offspring</a:t>
            </a:r>
          </a:p>
          <a:p>
            <a:pPr>
              <a:buFont typeface="Calibri" panose="020F0502020204030204" pitchFamily="34" charset="0"/>
              <a:buAutoNum type="arabicPeriod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b="1" u="sng" dirty="0">
                <a:ea typeface="ＭＳ Ｐゴシック" panose="020B0600070205080204" pitchFamily="34" charset="-128"/>
              </a:rPr>
              <a:t>Law of Independent Assortment </a:t>
            </a:r>
            <a:r>
              <a:rPr lang="en-US" altLang="en-US" dirty="0">
                <a:ea typeface="ＭＳ Ｐゴシック" panose="020B0600070205080204" pitchFamily="34" charset="-128"/>
              </a:rPr>
              <a:t>– Genes for different traits are inherited independently of each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other</a:t>
            </a:r>
          </a:p>
          <a:p>
            <a:pPr>
              <a:buFont typeface="Calibri" panose="020F0502020204030204" pitchFamily="34" charset="0"/>
              <a:buAutoNum type="arabicPeriod"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b="1" u="sng" dirty="0" smtClean="0"/>
              <a:t>Law of Dominance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- When </a:t>
            </a:r>
            <a:r>
              <a:rPr lang="en-US" altLang="en-US" dirty="0"/>
              <a:t>a dominant trait is present the recessive trait is hidden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gene?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96540"/>
            <a:ext cx="5099176" cy="53472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gene</a:t>
            </a:r>
            <a:r>
              <a:rPr lang="en-US" dirty="0" smtClean="0"/>
              <a:t> is a piece of DNA that tells a cell to make a certain type of protein.</a:t>
            </a:r>
          </a:p>
          <a:p>
            <a:r>
              <a:rPr lang="en-US" dirty="0" smtClean="0"/>
              <a:t>Genes are found on all of our chromosomes.  </a:t>
            </a:r>
          </a:p>
          <a:p>
            <a:r>
              <a:rPr lang="en-US" dirty="0" smtClean="0"/>
              <a:t>Our DNA can make over 100 000 types of proteins and these determine our traits.</a:t>
            </a:r>
          </a:p>
          <a:p>
            <a:r>
              <a:rPr lang="en-US" dirty="0" smtClean="0"/>
              <a:t>Our </a:t>
            </a:r>
            <a:r>
              <a:rPr lang="en-US" b="1" u="sng" dirty="0" smtClean="0"/>
              <a:t>traits</a:t>
            </a:r>
            <a:r>
              <a:rPr lang="en-US" dirty="0" smtClean="0"/>
              <a:t> are our genetically determined characteristics: height, hair </a:t>
            </a:r>
            <a:r>
              <a:rPr lang="en-US" dirty="0" err="1" smtClean="0"/>
              <a:t>colour</a:t>
            </a:r>
            <a:r>
              <a:rPr lang="en-US" dirty="0" smtClean="0"/>
              <a:t>, eye </a:t>
            </a:r>
            <a:r>
              <a:rPr lang="en-US" dirty="0" err="1" smtClean="0"/>
              <a:t>colour</a:t>
            </a:r>
            <a:r>
              <a:rPr lang="en-US" dirty="0" smtClean="0"/>
              <a:t>, skin </a:t>
            </a:r>
            <a:r>
              <a:rPr lang="en-US" dirty="0" err="1" smtClean="0"/>
              <a:t>colour</a:t>
            </a:r>
            <a:r>
              <a:rPr lang="en-US" dirty="0" smtClean="0"/>
              <a:t>, gender,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ge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142" y="1749245"/>
            <a:ext cx="359585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4428445" cy="50392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b="1" u="sng" dirty="0" smtClean="0"/>
              <a:t>allele</a:t>
            </a:r>
            <a:r>
              <a:rPr lang="en-US" dirty="0" smtClean="0"/>
              <a:t> is an alternative form of a gene.</a:t>
            </a:r>
          </a:p>
          <a:p>
            <a:pPr lvl="1"/>
            <a:r>
              <a:rPr lang="en-US" dirty="0" smtClean="0"/>
              <a:t>Each parent donates one allele for every gene.</a:t>
            </a:r>
          </a:p>
          <a:p>
            <a:r>
              <a:rPr lang="en-US" dirty="0" smtClean="0"/>
              <a:t>Pea plants have 2 alleles for shape, they receive one from each parent</a:t>
            </a:r>
          </a:p>
          <a:p>
            <a:r>
              <a:rPr lang="en-US" dirty="0" smtClean="0"/>
              <a:t>For shape, there is a</a:t>
            </a:r>
          </a:p>
          <a:p>
            <a:pPr lvl="1"/>
            <a:r>
              <a:rPr lang="en-US" dirty="0" smtClean="0"/>
              <a:t>Round allele</a:t>
            </a:r>
          </a:p>
          <a:p>
            <a:pPr lvl="1"/>
            <a:r>
              <a:rPr lang="en-US" dirty="0" smtClean="0"/>
              <a:t>Wrinkled allele</a:t>
            </a:r>
          </a:p>
          <a:p>
            <a:pPr lvl="1"/>
            <a:endParaRPr lang="en-US" dirty="0"/>
          </a:p>
        </p:txBody>
      </p:sp>
      <p:pic>
        <p:nvPicPr>
          <p:cNvPr id="5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242" y="1408053"/>
            <a:ext cx="4149725" cy="476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03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Dominant vs. Recessive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054655"/>
            <a:ext cx="7016195" cy="427574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100" b="1" u="sng" dirty="0">
                <a:ea typeface="ＭＳ Ｐゴシック" panose="020B0600070205080204" pitchFamily="34" charset="-128"/>
              </a:rPr>
              <a:t>Dominant</a:t>
            </a:r>
            <a:r>
              <a:rPr lang="en-US" altLang="en-US" sz="3100" dirty="0">
                <a:ea typeface="ＭＳ Ｐゴシック" panose="020B0600070205080204" pitchFamily="34" charset="-128"/>
              </a:rPr>
              <a:t> - Masks the other trait; the trait that shows if present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Represented by a capital letter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3100" b="1" u="sng" dirty="0">
                <a:ea typeface="ＭＳ Ｐゴシック" panose="020B0600070205080204" pitchFamily="34" charset="-128"/>
              </a:rPr>
              <a:t>Recessive</a:t>
            </a:r>
            <a:r>
              <a:rPr lang="en-US" altLang="en-US" sz="3100" dirty="0">
                <a:ea typeface="ＭＳ Ｐゴシック" panose="020B0600070205080204" pitchFamily="34" charset="-128"/>
              </a:rPr>
              <a:t> – An organism with a recessive allele for a particular trait will only exhibit that trait when the dominant allele is not present; Will only show if both alleles are present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Represented by a lower case letter</a:t>
            </a:r>
          </a:p>
          <a:p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946345" y="2512770"/>
            <a:ext cx="1143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457676" y="5414165"/>
            <a:ext cx="76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rgbClr val="0000FF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68936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PIECE OF LEARNING #1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39"/>
            <a:ext cx="8229600" cy="4733855"/>
          </a:xfrm>
        </p:spPr>
        <p:txBody>
          <a:bodyPr>
            <a:normAutofit/>
          </a:bodyPr>
          <a:lstStyle/>
          <a:p>
            <a:r>
              <a:rPr lang="en-US" dirty="0" smtClean="0"/>
              <a:t>THE SAME GENE CAN HAVE MANY DIFFERENT VERSIONS.  </a:t>
            </a:r>
            <a:endParaRPr lang="en-US" dirty="0"/>
          </a:p>
          <a:p>
            <a:r>
              <a:rPr lang="en-US" dirty="0" smtClean="0"/>
              <a:t>These variations are caused by alleles.</a:t>
            </a:r>
          </a:p>
          <a:p>
            <a:pPr lvl="1"/>
            <a:r>
              <a:rPr lang="en-US" dirty="0" smtClean="0"/>
              <a:t>Alleles are either dominant or recessive.</a:t>
            </a:r>
          </a:p>
          <a:p>
            <a:pPr lvl="1"/>
            <a:r>
              <a:rPr lang="en-US" dirty="0" smtClean="0"/>
              <a:t>Alleles can be homozygous when both genes have the same alleles</a:t>
            </a:r>
          </a:p>
          <a:p>
            <a:pPr lvl="2"/>
            <a:r>
              <a:rPr lang="en-US" dirty="0" smtClean="0"/>
              <a:t>Homozygous Dominant </a:t>
            </a:r>
            <a:r>
              <a:rPr lang="en-US" dirty="0"/>
              <a:t>(</a:t>
            </a:r>
            <a:r>
              <a:rPr lang="en-US" dirty="0" smtClean="0"/>
              <a:t>RR)</a:t>
            </a:r>
          </a:p>
          <a:p>
            <a:pPr lvl="2"/>
            <a:r>
              <a:rPr lang="en-US" dirty="0" smtClean="0"/>
              <a:t>Homozygous Recessive (</a:t>
            </a:r>
            <a:r>
              <a:rPr lang="en-US" dirty="0" err="1" smtClean="0"/>
              <a:t>rr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Alleles can by heterozygous, when the genes have different alleles (Rr or </a:t>
            </a:r>
            <a:r>
              <a:rPr lang="en-US" dirty="0" err="1" smtClean="0"/>
              <a:t>rR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are we talking about peas?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1" y="1138425"/>
            <a:ext cx="7177134" cy="4886560"/>
          </a:xfrm>
        </p:spPr>
        <p:txBody>
          <a:bodyPr>
            <a:normAutofit/>
          </a:bodyPr>
          <a:lstStyle/>
          <a:p>
            <a:r>
              <a:rPr lang="en-US" dirty="0" err="1" smtClean="0"/>
              <a:t>Gregor</a:t>
            </a:r>
            <a:r>
              <a:rPr lang="en-US" dirty="0" smtClean="0"/>
              <a:t> Mendel, 1822-1884), was an Austrian monk who studied the inheritance of traits, used pea plants for his research.</a:t>
            </a:r>
          </a:p>
          <a:p>
            <a:r>
              <a:rPr lang="en-US" dirty="0" smtClean="0"/>
              <a:t>His research laid the foundation for modern genetics.</a:t>
            </a:r>
          </a:p>
          <a:p>
            <a:r>
              <a:rPr lang="en-US" dirty="0" smtClean="0"/>
              <a:t>Why peas?</a:t>
            </a:r>
          </a:p>
          <a:p>
            <a:pPr lvl="1"/>
            <a:r>
              <a:rPr lang="en-US" dirty="0" smtClean="0"/>
              <a:t>They grow fast, so you can get lots of data</a:t>
            </a:r>
          </a:p>
          <a:p>
            <a:pPr lvl="1"/>
            <a:r>
              <a:rPr lang="en-US" dirty="0" smtClean="0"/>
              <a:t>They have many either/or traits:</a:t>
            </a:r>
          </a:p>
          <a:p>
            <a:pPr lvl="2"/>
            <a:r>
              <a:rPr lang="en-US" dirty="0" smtClean="0"/>
              <a:t>Either tall OR short, no in-between</a:t>
            </a:r>
          </a:p>
          <a:p>
            <a:pPr lvl="2"/>
            <a:r>
              <a:rPr lang="en-US" dirty="0" smtClean="0"/>
              <a:t>Either purple OR white flowers, no in-between</a:t>
            </a:r>
          </a:p>
        </p:txBody>
      </p:sp>
      <p:pic>
        <p:nvPicPr>
          <p:cNvPr id="6" name="Picture 5" descr="http://history.nih.gov/exhibits/nirenberg/images/photos/01_mendel_p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67" y="3916395"/>
            <a:ext cx="2245500" cy="2941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Genotype and Phenotype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1596540"/>
            <a:ext cx="8229600" cy="48865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u="sng" dirty="0" smtClean="0">
                <a:ea typeface="ＭＳ Ｐゴシック" panose="020B0600070205080204" pitchFamily="34" charset="-128"/>
              </a:rPr>
              <a:t>Genotype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– The genetic makeup of an organism;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gene (or allele) combination an organism has. </a:t>
            </a:r>
          </a:p>
          <a:p>
            <a:pPr lvl="1" eaLnBrk="1" hangingPunct="1"/>
            <a:r>
              <a:rPr lang="en-US" altLang="en-US" u="sng" dirty="0" smtClean="0">
                <a:ea typeface="ＭＳ Ｐゴシック" panose="020B0600070205080204" pitchFamily="34" charset="-128"/>
              </a:rPr>
              <a:t>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Tt,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, GG,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Ww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b="1" u="sng" dirty="0" smtClean="0">
                <a:ea typeface="ＭＳ Ｐゴシック" panose="020B0600070205080204" pitchFamily="34" charset="-128"/>
              </a:rPr>
              <a:t>Phenotype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– The </a:t>
            </a:r>
            <a:r>
              <a:rPr lang="en-US" altLang="en-US" sz="2800" u="sng" dirty="0" smtClean="0">
                <a:ea typeface="ＭＳ Ｐゴシック" panose="020B0600070205080204" pitchFamily="34" charset="-128"/>
              </a:rPr>
              <a:t>ph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ysical characteristics of an organism; The way an </a:t>
            </a:r>
            <a:br>
              <a:rPr lang="en-US" altLang="en-US" sz="2800" dirty="0" smtClean="0">
                <a:ea typeface="ＭＳ Ｐゴシック" panose="020B0600070205080204" pitchFamily="34" charset="-128"/>
              </a:rPr>
            </a:br>
            <a:r>
              <a:rPr lang="en-US" altLang="en-US" sz="2800" dirty="0" smtClean="0">
                <a:ea typeface="ＭＳ Ｐゴシック" panose="020B0600070205080204" pitchFamily="34" charset="-128"/>
              </a:rPr>
              <a:t>organism looks</a:t>
            </a:r>
          </a:p>
          <a:p>
            <a:pPr lvl="1" eaLnBrk="1" hangingPunct="1"/>
            <a:r>
              <a:rPr lang="en-US" altLang="en-US" u="sng" dirty="0" smtClean="0">
                <a:ea typeface="ＭＳ Ｐゴシック" panose="020B0600070205080204" pitchFamily="34" charset="-128"/>
              </a:rPr>
              <a:t>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Curly hair,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straight hair, blue eyes,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tall, green 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3555941"/>
            <a:ext cx="435383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0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4732635" cy="5039265"/>
          </a:xfrm>
        </p:spPr>
        <p:txBody>
          <a:bodyPr>
            <a:normAutofit/>
          </a:bodyPr>
          <a:lstStyle/>
          <a:p>
            <a:pPr lvl="1">
              <a:buFontTx/>
              <a:buChar char="–"/>
              <a:defRPr/>
            </a:pPr>
            <a:r>
              <a:rPr lang="en-US" dirty="0"/>
              <a:t>A dominant allele is expressed as a phenotype when at least one allele is </a:t>
            </a:r>
            <a:r>
              <a:rPr lang="en-US" dirty="0" smtClean="0"/>
              <a:t>dominant</a:t>
            </a:r>
          </a:p>
          <a:p>
            <a:pPr lvl="1">
              <a:buFontTx/>
              <a:buChar char="–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buFontTx/>
              <a:buChar char="–"/>
              <a:defRPr/>
            </a:pPr>
            <a:r>
              <a:rPr lang="en-US" dirty="0"/>
              <a:t>A recessive allele is expressed as a phenotype only when two copies are present</a:t>
            </a:r>
          </a:p>
          <a:p>
            <a:endParaRPr lang="en-US" dirty="0"/>
          </a:p>
        </p:txBody>
      </p:sp>
      <p:pic>
        <p:nvPicPr>
          <p:cNvPr id="4" name="Picture 5" descr="0181_bhspe-0306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37566"/>
            <a:ext cx="37147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04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REVIEW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Tall (T) or short (t) allele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 person has two dominant alleles (TT) – they will be tall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 person has two recessive alleles (</a:t>
            </a:r>
            <a:r>
              <a:rPr lang="en-US" dirty="0" err="1" smtClean="0"/>
              <a:t>tt</a:t>
            </a:r>
            <a:r>
              <a:rPr lang="en-US" dirty="0" smtClean="0"/>
              <a:t>) – they will be short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 person has 1 dominant and 1 recessive allele (Tt) – they 	will be tall, because the dominant allele masks the 	recessive allele.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553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 2</vt:lpstr>
      <vt:lpstr>Office Theme</vt:lpstr>
      <vt:lpstr>Genes + Alleles = Traits</vt:lpstr>
      <vt:lpstr>What is a gene?</vt:lpstr>
      <vt:lpstr>PowerPoint Presentation</vt:lpstr>
      <vt:lpstr>Dominant vs. Recessive</vt:lpstr>
      <vt:lpstr>KEY PIECE OF LEARNING #1 </vt:lpstr>
      <vt:lpstr>Why are we talking about peas?</vt:lpstr>
      <vt:lpstr>Genotype and Phenotype</vt:lpstr>
      <vt:lpstr>PowerPoint Presentation</vt:lpstr>
      <vt:lpstr>QUICK REVIEW EXAMPLE</vt:lpstr>
      <vt:lpstr>Some practice</vt:lpstr>
      <vt:lpstr>Mendel’s Rules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Antony Blaikie</cp:lastModifiedBy>
  <cp:revision>38</cp:revision>
  <dcterms:created xsi:type="dcterms:W3CDTF">2013-08-21T19:17:07Z</dcterms:created>
  <dcterms:modified xsi:type="dcterms:W3CDTF">2017-03-16T03:12:26Z</dcterms:modified>
</cp:coreProperties>
</file>