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63" r:id="rId4"/>
    <p:sldId id="264" r:id="rId5"/>
    <p:sldId id="262" r:id="rId6"/>
    <p:sldId id="265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FFF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33AE7D-47DA-4834-A3ED-DF7B422358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07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9096D-E0C1-49B7-BFB2-7FF36FC3F8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310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DBDB0-5AA3-48A4-8B6A-53860F7E27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80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7D77F-88E9-425B-829E-0B41690BDF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824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6AF41-ECF4-48B6-84DD-BF5237CA08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602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28F92-01F4-4865-8AEF-7CB23445F7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53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C5C1E-8D02-43D5-8635-373E8EA721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969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EF635-B34D-461A-8BC7-ED39082999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049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11583E-A1CF-4E86-BDD2-A10546EEC2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85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43B6A-9A44-4435-AEF1-4E37797861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68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1FD3C-F212-4A6C-8786-AD5EA2C0CD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27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1944F-FD51-4DBE-87EA-0B224443CA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064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C44975-47F8-44BC-81FF-BEE00F8FF92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  <a:latin typeface="Comic Sans MS" panose="030F0702030302020204" pitchFamily="66" charset="0"/>
              </a:rPr>
              <a:t>Exothermic and Endothermic Reactions</a:t>
            </a:r>
            <a:r>
              <a:rPr lang="en-GB" altLang="en-US" smtClean="0"/>
              <a:t> </a:t>
            </a: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127000" y="6705600"/>
            <a:ext cx="8890000" cy="2159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800">
                <a:solidFill>
                  <a:srgbClr val="000000"/>
                </a:solidFill>
              </a:rPr>
              <a:t>© Teachable . Some rights reserved. http://teachable.net/res.asp?r=1910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1"/>
                </a:solidFill>
                <a:latin typeface="Comic Sans MS" panose="030F0702030302020204" pitchFamily="66" charset="0"/>
              </a:rPr>
              <a:t>Endothermic and exothermic reactions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419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66CCFF"/>
                </a:solidFill>
                <a:latin typeface="Comic Sans MS" panose="030F0702030302020204" pitchFamily="66" charset="0"/>
              </a:rPr>
              <a:t>Step 1:</a:t>
            </a:r>
            <a:r>
              <a:rPr lang="en-GB" altLang="en-US" sz="2400">
                <a:solidFill>
                  <a:srgbClr val="66CCFF"/>
                </a:solidFill>
                <a:latin typeface="Comic Sans MS" panose="030F0702030302020204" pitchFamily="66" charset="0"/>
              </a:rPr>
              <a:t> Energy must be SUPPLIED to break chemical bonds: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1219200"/>
            <a:ext cx="1295400" cy="1295400"/>
            <a:chOff x="2928" y="1152"/>
            <a:chExt cx="816" cy="816"/>
          </a:xfrm>
        </p:grpSpPr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2928" y="1152"/>
              <a:ext cx="384" cy="38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90" name="Oval 6"/>
            <p:cNvSpPr>
              <a:spLocks noChangeArrowheads="1"/>
            </p:cNvSpPr>
            <p:nvPr/>
          </p:nvSpPr>
          <p:spPr bwMode="auto">
            <a:xfrm>
              <a:off x="3168" y="1392"/>
              <a:ext cx="576" cy="576"/>
            </a:xfrm>
            <a:prstGeom prst="ellipse">
              <a:avLst/>
            </a:prstGeom>
            <a:gradFill rotWithShape="0">
              <a:gsLst>
                <a:gs pos="0">
                  <a:srgbClr val="765E76"/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248400" y="1524000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924800" y="1752600"/>
            <a:ext cx="914400" cy="914400"/>
          </a:xfrm>
          <a:prstGeom prst="ellipse">
            <a:avLst/>
          </a:prstGeom>
          <a:gradFill rotWithShape="0">
            <a:gsLst>
              <a:gs pos="0">
                <a:srgbClr val="765E76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7239000" y="990600"/>
            <a:ext cx="609600" cy="609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57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CC99FF"/>
                </a:solidFill>
                <a:latin typeface="Comic Sans MS" panose="030F0702030302020204" pitchFamily="66" charset="0"/>
              </a:rPr>
              <a:t>Step 2:</a:t>
            </a:r>
            <a:r>
              <a:rPr lang="en-GB" altLang="en-US" sz="2400">
                <a:solidFill>
                  <a:srgbClr val="CC99FF"/>
                </a:solidFill>
                <a:latin typeface="Comic Sans MS" panose="030F0702030302020204" pitchFamily="66" charset="0"/>
              </a:rPr>
              <a:t> Energy is RELEASED when new chemical bonds are made:</a:t>
            </a: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4953000" y="3962400"/>
            <a:ext cx="533400" cy="533400"/>
          </a:xfrm>
          <a:prstGeom prst="ellipse">
            <a:avLst/>
          </a:prstGeom>
          <a:gradFill rotWithShape="0">
            <a:gsLst>
              <a:gs pos="0">
                <a:srgbClr val="474776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5486400" y="3124200"/>
            <a:ext cx="838200" cy="914400"/>
          </a:xfrm>
          <a:prstGeom prst="ellipse">
            <a:avLst/>
          </a:prstGeom>
          <a:gradFill rotWithShape="0">
            <a:gsLst>
              <a:gs pos="0">
                <a:srgbClr val="185E18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6477000" y="3810000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543800" y="3276600"/>
            <a:ext cx="1219200" cy="1143000"/>
            <a:chOff x="4752" y="3024"/>
            <a:chExt cx="768" cy="720"/>
          </a:xfrm>
        </p:grpSpPr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4752" y="3408"/>
              <a:ext cx="336" cy="336"/>
            </a:xfrm>
            <a:prstGeom prst="ellipse">
              <a:avLst/>
            </a:prstGeom>
            <a:gradFill rotWithShape="0">
              <a:gsLst>
                <a:gs pos="0">
                  <a:srgbClr val="474776"/>
                </a:gs>
                <a:gs pos="100000">
                  <a:srgbClr val="9999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4992" y="3024"/>
              <a:ext cx="528" cy="576"/>
            </a:xfrm>
            <a:prstGeom prst="ellipse">
              <a:avLst/>
            </a:prstGeom>
            <a:gradFill rotWithShape="0">
              <a:gsLst>
                <a:gs pos="0">
                  <a:srgbClr val="185E18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04800" y="5181600"/>
            <a:ext cx="8610600" cy="12255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A reaction is EXOTHERMIC if more energy is RELEASED than SUPPLIED.  If more energy is SUPPLIED than is RELEASED then the reaction is ENDOTHERMIC</a:t>
            </a:r>
          </a:p>
        </p:txBody>
      </p:sp>
      <p:sp>
        <p:nvSpPr>
          <p:cNvPr id="3086" name="TextBox 17"/>
          <p:cNvSpPr txBox="1">
            <a:spLocks noChangeArrowheads="1"/>
          </p:cNvSpPr>
          <p:nvPr/>
        </p:nvSpPr>
        <p:spPr bwMode="auto">
          <a:xfrm>
            <a:off x="127000" y="6705600"/>
            <a:ext cx="8890000" cy="2159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800">
                <a:solidFill>
                  <a:srgbClr val="000000"/>
                </a:solidFill>
              </a:rPr>
              <a:t>© Teachable . Some rights reserved. http://teachable.net/res.asp?r=1910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3" grpId="0" animBg="1"/>
      <p:bldP spid="4104" grpId="0" animBg="1"/>
      <p:bldP spid="4105" grpId="0" animBg="1"/>
      <p:bldP spid="4106" grpId="0" autoUpdateAnimBg="0"/>
      <p:bldP spid="4107" grpId="0" animBg="1"/>
      <p:bldP spid="4108" grpId="0" animBg="1"/>
      <p:bldP spid="4109" grpId="0" animBg="1"/>
      <p:bldP spid="411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4038600" y="3962400"/>
            <a:ext cx="1919288" cy="2630488"/>
            <a:chOff x="4080" y="2544"/>
            <a:chExt cx="1209" cy="1657"/>
          </a:xfrm>
        </p:grpSpPr>
        <p:pic>
          <p:nvPicPr>
            <p:cNvPr id="22531" name="Picture 3" descr="na0086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3024"/>
              <a:ext cx="969" cy="11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532" name="Picture 4" descr="na01440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544"/>
              <a:ext cx="544" cy="5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8229600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>
                <a:solidFill>
                  <a:schemeClr val="bg1"/>
                </a:solidFill>
                <a:latin typeface="Comic Sans MS" panose="030F0702030302020204" pitchFamily="66" charset="0"/>
              </a:rPr>
              <a:t>Endothermic process: </a:t>
            </a:r>
            <a:r>
              <a:rPr lang="en-US" altLang="en-US" sz="4800">
                <a:solidFill>
                  <a:schemeClr val="bg1"/>
                </a:solidFill>
                <a:latin typeface="Comic Sans MS" panose="030F0702030302020204" pitchFamily="66" charset="0"/>
              </a:rPr>
              <a:t>a change (e.g. a chemical reaction) that requires (or absorbs) heat.</a:t>
            </a:r>
          </a:p>
          <a:p>
            <a:pPr algn="ctr">
              <a:spcBef>
                <a:spcPct val="50000"/>
              </a:spcBef>
            </a:pPr>
            <a:endParaRPr lang="en-US" altLang="en-US" sz="4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40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400" b="1">
              <a:latin typeface="Comic Sans MS" panose="030F0702030302020204" pitchFamily="66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1000" y="4495800"/>
            <a:ext cx="3505200" cy="15525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Comic Sans MS" panose="030F0702030302020204" pitchFamily="66" charset="0"/>
              </a:rPr>
              <a:t>Photosynthesis is an endothermic reaction (requires energy input from sun)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400800" y="4038600"/>
            <a:ext cx="24384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Comic Sans MS" panose="030F0702030302020204" pitchFamily="66" charset="0"/>
              </a:rPr>
              <a:t>Forming Na</a:t>
            </a:r>
            <a:r>
              <a:rPr lang="en-US" altLang="en-US" sz="2400" baseline="30000">
                <a:latin typeface="Comic Sans MS" panose="030F0702030302020204" pitchFamily="66" charset="0"/>
              </a:rPr>
              <a:t>+</a:t>
            </a:r>
            <a:r>
              <a:rPr lang="en-US" altLang="en-US" sz="2400">
                <a:latin typeface="Comic Sans MS" panose="030F0702030302020204" pitchFamily="66" charset="0"/>
              </a:rPr>
              <a:t> and Cl</a:t>
            </a:r>
            <a:r>
              <a:rPr lang="en-US" altLang="en-US" sz="2800" b="1" baseline="30000">
                <a:latin typeface="Comic Sans MS" panose="030F0702030302020204" pitchFamily="66" charset="0"/>
              </a:rPr>
              <a:t>-</a:t>
            </a:r>
            <a:r>
              <a:rPr lang="en-US" altLang="en-US" sz="2400">
                <a:latin typeface="Comic Sans MS" panose="030F0702030302020204" pitchFamily="66" charset="0"/>
              </a:rPr>
              <a:t> ions from NaCl is an endothermic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495800" cy="519113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Measuring Heat</a:t>
            </a:r>
          </a:p>
        </p:txBody>
      </p: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5292725" y="1557338"/>
            <a:ext cx="3311525" cy="3959225"/>
            <a:chOff x="864" y="2784"/>
            <a:chExt cx="1344" cy="1344"/>
          </a:xfrm>
        </p:grpSpPr>
        <p:grpSp>
          <p:nvGrpSpPr>
            <p:cNvPr id="23567" name="Group 15"/>
            <p:cNvGrpSpPr>
              <a:grpSpLocks/>
            </p:cNvGrpSpPr>
            <p:nvPr/>
          </p:nvGrpSpPr>
          <p:grpSpPr bwMode="auto">
            <a:xfrm>
              <a:off x="864" y="2784"/>
              <a:ext cx="1344" cy="1344"/>
              <a:chOff x="432" y="1200"/>
              <a:chExt cx="1584" cy="1824"/>
            </a:xfrm>
          </p:grpSpPr>
          <p:sp>
            <p:nvSpPr>
              <p:cNvPr id="23568" name="Rectangle 16" descr="Zig zag"/>
              <p:cNvSpPr>
                <a:spLocks noChangeArrowheads="1"/>
              </p:cNvSpPr>
              <p:nvPr/>
            </p:nvSpPr>
            <p:spPr bwMode="auto">
              <a:xfrm>
                <a:off x="432" y="1488"/>
                <a:ext cx="1584" cy="1536"/>
              </a:xfrm>
              <a:prstGeom prst="rect">
                <a:avLst/>
              </a:prstGeom>
              <a:pattFill prst="zigZag">
                <a:fgClr>
                  <a:srgbClr val="00CCFF"/>
                </a:fgClr>
                <a:bgClr>
                  <a:srgbClr val="FFFFFF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" name="Rectangle 17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768" cy="48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>
                    <a:latin typeface="Comic Sans MS" panose="030F0702030302020204" pitchFamily="66" charset="0"/>
                  </a:rPr>
                  <a:t>reaction</a:t>
                </a:r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>
                <a:off x="432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>
                <a:off x="2016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>
                <a:off x="432" y="302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1488" y="3168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 flipV="1">
              <a:off x="1488" y="3696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AutoShape 23"/>
            <p:cNvSpPr>
              <a:spLocks noChangeArrowheads="1"/>
            </p:cNvSpPr>
            <p:nvPr/>
          </p:nvSpPr>
          <p:spPr bwMode="auto">
            <a:xfrm rot="16392770">
              <a:off x="1152" y="3312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AutoShape 24"/>
            <p:cNvSpPr>
              <a:spLocks noChangeArrowheads="1"/>
            </p:cNvSpPr>
            <p:nvPr/>
          </p:nvSpPr>
          <p:spPr bwMode="auto">
            <a:xfrm rot="5207230" flipH="1">
              <a:off x="1824" y="3312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539750" y="2205038"/>
            <a:ext cx="4267200" cy="3749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Endothermic reaction, heat taken in &amp; temperature  of the substance drops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EXOTHERMIC &amp; ENDOTHERMIC REACTIONS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229600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>
                <a:solidFill>
                  <a:schemeClr val="bg1"/>
                </a:solidFill>
                <a:latin typeface="Comic Sans MS" panose="030F0702030302020204" pitchFamily="66" charset="0"/>
              </a:rPr>
              <a:t>Exothermic process: </a:t>
            </a:r>
            <a:r>
              <a:rPr lang="en-US" altLang="en-US" sz="4800">
                <a:solidFill>
                  <a:schemeClr val="bg1"/>
                </a:solidFill>
                <a:latin typeface="Comic Sans MS" panose="030F0702030302020204" pitchFamily="66" charset="0"/>
              </a:rPr>
              <a:t>a change (e.g. a chemical reaction) that releases heat.</a:t>
            </a:r>
          </a:p>
          <a:p>
            <a:pPr algn="ctr">
              <a:spcBef>
                <a:spcPct val="50000"/>
              </a:spcBef>
            </a:pPr>
            <a:endParaRPr lang="en-US" altLang="en-US" sz="4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40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400" b="1">
              <a:latin typeface="Comic Sans MS" panose="030F0702030302020204" pitchFamily="66" charset="0"/>
            </a:endParaRP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2057400" y="4267200"/>
            <a:ext cx="4330700" cy="2362200"/>
            <a:chOff x="288" y="2688"/>
            <a:chExt cx="2728" cy="1488"/>
          </a:xfrm>
        </p:grpSpPr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288" y="2928"/>
              <a:ext cx="177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>
                  <a:latin typeface="Comic Sans MS" panose="030F0702030302020204" pitchFamily="66" charset="0"/>
                </a:rPr>
                <a:t>Burning fossil fuels is an exothermic reaction</a:t>
              </a:r>
            </a:p>
          </p:txBody>
        </p:sp>
        <p:pic>
          <p:nvPicPr>
            <p:cNvPr id="21510" name="Picture 6" descr="sy00773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2688"/>
              <a:ext cx="1048" cy="1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Heat Released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1916113"/>
            <a:ext cx="3970337" cy="421005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Exothermic reaction, heat given off &amp; temperature of substance rises.</a:t>
            </a:r>
          </a:p>
          <a:p>
            <a:endParaRPr lang="en-US" altLang="en-US" smtClean="0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971550" y="1916113"/>
            <a:ext cx="3240088" cy="3457575"/>
            <a:chOff x="864" y="1056"/>
            <a:chExt cx="1344" cy="1344"/>
          </a:xfrm>
        </p:grpSpPr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864" y="1056"/>
              <a:ext cx="1344" cy="1344"/>
              <a:chOff x="432" y="1200"/>
              <a:chExt cx="1584" cy="1824"/>
            </a:xfrm>
          </p:grpSpPr>
          <p:sp>
            <p:nvSpPr>
              <p:cNvPr id="24582" name="Rectangle 6" descr="Zig zag"/>
              <p:cNvSpPr>
                <a:spLocks noChangeArrowheads="1"/>
              </p:cNvSpPr>
              <p:nvPr/>
            </p:nvSpPr>
            <p:spPr bwMode="auto">
              <a:xfrm>
                <a:off x="432" y="1488"/>
                <a:ext cx="1584" cy="1536"/>
              </a:xfrm>
              <a:prstGeom prst="rect">
                <a:avLst/>
              </a:prstGeom>
              <a:pattFill prst="zigZag">
                <a:fgClr>
                  <a:srgbClr val="00CCFF"/>
                </a:fgClr>
                <a:bgClr>
                  <a:srgbClr val="FFFFFF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Rectangle 7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768" cy="48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>
                    <a:latin typeface="Comic Sans MS" panose="030F0702030302020204" pitchFamily="66" charset="0"/>
                  </a:rPr>
                  <a:t>reaction</a:t>
                </a:r>
              </a:p>
            </p:txBody>
          </p:sp>
          <p:sp>
            <p:nvSpPr>
              <p:cNvPr id="24584" name="Line 8"/>
              <p:cNvSpPr>
                <a:spLocks noChangeShapeType="1"/>
              </p:cNvSpPr>
              <p:nvPr/>
            </p:nvSpPr>
            <p:spPr bwMode="auto">
              <a:xfrm>
                <a:off x="432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5" name="Line 9"/>
              <p:cNvSpPr>
                <a:spLocks noChangeShapeType="1"/>
              </p:cNvSpPr>
              <p:nvPr/>
            </p:nvSpPr>
            <p:spPr bwMode="auto">
              <a:xfrm>
                <a:off x="2016" y="1200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2" y="302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7" name="AutoShape 11"/>
            <p:cNvSpPr>
              <a:spLocks noChangeArrowheads="1"/>
            </p:cNvSpPr>
            <p:nvPr/>
          </p:nvSpPr>
          <p:spPr bwMode="auto">
            <a:xfrm>
              <a:off x="1488" y="1968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AutoShape 12"/>
            <p:cNvSpPr>
              <a:spLocks noChangeArrowheads="1"/>
            </p:cNvSpPr>
            <p:nvPr/>
          </p:nvSpPr>
          <p:spPr bwMode="auto">
            <a:xfrm rot="16392770">
              <a:off x="1824" y="1584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AutoShape 13"/>
            <p:cNvSpPr>
              <a:spLocks noChangeArrowheads="1"/>
            </p:cNvSpPr>
            <p:nvPr/>
          </p:nvSpPr>
          <p:spPr bwMode="auto">
            <a:xfrm rot="5207230" flipH="1">
              <a:off x="1104" y="1584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AutoShape 14"/>
            <p:cNvSpPr>
              <a:spLocks noChangeArrowheads="1"/>
            </p:cNvSpPr>
            <p:nvPr/>
          </p:nvSpPr>
          <p:spPr bwMode="auto">
            <a:xfrm flipV="1">
              <a:off x="1488" y="1440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179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Exothermic and Endothermic Reactions </vt:lpstr>
      <vt:lpstr>Endothermic and exothermic reactions</vt:lpstr>
      <vt:lpstr>PowerPoint Presentation</vt:lpstr>
      <vt:lpstr>PowerPoint Presentation</vt:lpstr>
      <vt:lpstr>PowerPoint Presentation</vt:lpstr>
      <vt:lpstr>Heat Released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Exothermic and Endothermic Reactions</dc:title>
  <dc:creator>McGrattan</dc:creator>
  <cp:lastModifiedBy>Antony Blaikie</cp:lastModifiedBy>
  <cp:revision>16</cp:revision>
  <dcterms:created xsi:type="dcterms:W3CDTF">2008-10-22T09:31:56Z</dcterms:created>
  <dcterms:modified xsi:type="dcterms:W3CDTF">2017-05-16T04:08:07Z</dcterms:modified>
</cp:coreProperties>
</file>