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8" r:id="rId2"/>
    <p:sldId id="274" r:id="rId3"/>
    <p:sldId id="257" r:id="rId4"/>
    <p:sldId id="258" r:id="rId5"/>
    <p:sldId id="259" r:id="rId6"/>
    <p:sldId id="260" r:id="rId7"/>
    <p:sldId id="261" r:id="rId8"/>
    <p:sldId id="263" r:id="rId9"/>
    <p:sldId id="265" r:id="rId10"/>
    <p:sldId id="262" r:id="rId11"/>
    <p:sldId id="275" r:id="rId12"/>
    <p:sldId id="268" r:id="rId13"/>
    <p:sldId id="273" r:id="rId14"/>
    <p:sldId id="277"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AEA"/>
    <a:srgbClr val="FFCC66"/>
    <a:srgbClr val="FFFF99"/>
    <a:srgbClr val="CCFF33"/>
    <a:srgbClr val="CC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1562" autoAdjust="0"/>
  </p:normalViewPr>
  <p:slideViewPr>
    <p:cSldViewPr>
      <p:cViewPr varScale="1">
        <p:scale>
          <a:sx n="68" d="100"/>
          <a:sy n="68" d="100"/>
        </p:scale>
        <p:origin x="12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25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978FA4-B899-409D-8A5B-59370D69CE1A}" type="slidenum">
              <a:rPr lang="en-US" altLang="en-US"/>
              <a:pPr>
                <a:defRPr/>
              </a:pPr>
              <a:t>‹#›</a:t>
            </a:fld>
            <a:endParaRPr lang="en-US" altLang="en-US"/>
          </a:p>
        </p:txBody>
      </p:sp>
    </p:spTree>
    <p:extLst>
      <p:ext uri="{BB962C8B-B14F-4D97-AF65-F5344CB8AC3E}">
        <p14:creationId xmlns:p14="http://schemas.microsoft.com/office/powerpoint/2010/main" val="3536655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0AE09722-C70C-4926-AD35-3A45A9CF2031}" type="slidenum">
              <a:rPr lang="en-US" altLang="en-US" sz="1200" smtClean="0"/>
              <a:pPr/>
              <a:t>1</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GB" altLang="en-US" smtClean="0"/>
              <a:t>The illustration is a ‘model’ of the double helix forming part of a DNA molecule</a:t>
            </a:r>
          </a:p>
          <a:p>
            <a:pPr eaLnBrk="1" hangingPunct="1"/>
            <a:r>
              <a:rPr lang="en-GB" altLang="en-US" smtClean="0"/>
              <a:t>(Slide 14)</a:t>
            </a:r>
            <a:endParaRPr lang="en-US" altLang="en-US" smtClean="0"/>
          </a:p>
        </p:txBody>
      </p:sp>
    </p:spTree>
    <p:extLst>
      <p:ext uri="{BB962C8B-B14F-4D97-AF65-F5344CB8AC3E}">
        <p14:creationId xmlns:p14="http://schemas.microsoft.com/office/powerpoint/2010/main" val="413030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684D1A2F-EA54-4BC2-BFA0-FC0767B76B69}" type="slidenum">
              <a:rPr lang="en-US" altLang="en-US" sz="1200" smtClean="0"/>
              <a:pPr/>
              <a:t>6</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smtClean="0"/>
              <a:t>It is the phosphate group which gives DNA its acidic properties</a:t>
            </a:r>
            <a:endParaRPr lang="en-US" altLang="en-US" smtClean="0"/>
          </a:p>
        </p:txBody>
      </p:sp>
    </p:spTree>
    <p:extLst>
      <p:ext uri="{BB962C8B-B14F-4D97-AF65-F5344CB8AC3E}">
        <p14:creationId xmlns:p14="http://schemas.microsoft.com/office/powerpoint/2010/main" val="231184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B33547C-210F-4C13-8D6C-5B3C09A03340}" type="slidenum">
              <a:rPr lang="en-US" altLang="en-US" sz="1200" smtClean="0"/>
              <a:pPr/>
              <a:t>13</a:t>
            </a:fld>
            <a:endParaRPr lang="en-US" alt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GB" altLang="en-US" dirty="0" smtClean="0"/>
              <a:t>Although the DNA in the nucleus specifies the amino acids and their sequence, it is in the cytoplasm that the protein build-up takes place. The DNA of the nucleus makes a single strand of messenger RNA (</a:t>
            </a:r>
            <a:r>
              <a:rPr lang="en-GB" altLang="en-US" dirty="0" err="1" smtClean="0"/>
              <a:t>ribo</a:t>
            </a:r>
            <a:r>
              <a:rPr lang="en-GB" altLang="en-US" dirty="0" smtClean="0"/>
              <a:t>-nucleic acid) which leaves the nucleus and builds up the protein in the cytoplasm. The RNA code is complementary, but not identical, to the nuclear DNA. Text books usually give the coding for the RNA but in this presentation it is for the DNA itself</a:t>
            </a:r>
            <a:endParaRPr lang="en-US" altLang="en-US" dirty="0" smtClean="0"/>
          </a:p>
        </p:txBody>
      </p:sp>
    </p:spTree>
    <p:extLst>
      <p:ext uri="{BB962C8B-B14F-4D97-AF65-F5344CB8AC3E}">
        <p14:creationId xmlns:p14="http://schemas.microsoft.com/office/powerpoint/2010/main" val="2311242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ltLang="en-US"/>
          </a:p>
        </p:txBody>
      </p:sp>
      <p:sp>
        <p:nvSpPr>
          <p:cNvPr id="14" name="Footer Placeholder 4"/>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ltLang="en-US"/>
          </a:p>
        </p:txBody>
      </p:sp>
      <p:sp>
        <p:nvSpPr>
          <p:cNvPr id="15" name="Slide Number Placeholder 5"/>
          <p:cNvSpPr>
            <a:spLocks noGrp="1"/>
          </p:cNvSpPr>
          <p:nvPr>
            <p:ph type="sldNum" sz="quarter" idx="12"/>
          </p:nvPr>
        </p:nvSpPr>
        <p:spPr/>
        <p:txBody>
          <a:bodyPr/>
          <a:lstStyle>
            <a:lvl1pPr algn="ctr">
              <a:defRPr sz="2800"/>
            </a:lvl1pPr>
          </a:lstStyle>
          <a:p>
            <a:pPr>
              <a:defRPr/>
            </a:pPr>
            <a:fld id="{877D3AFA-F21F-4743-A1E4-2ADBD804E445}" type="slidenum">
              <a:rPr lang="en-US" altLang="en-US"/>
              <a:pPr>
                <a:defRPr/>
              </a:pPr>
              <a:t>‹#›</a:t>
            </a:fld>
            <a:endParaRPr lang="en-US" altLang="en-US"/>
          </a:p>
        </p:txBody>
      </p:sp>
    </p:spTree>
    <p:extLst>
      <p:ext uri="{BB962C8B-B14F-4D97-AF65-F5344CB8AC3E}">
        <p14:creationId xmlns:p14="http://schemas.microsoft.com/office/powerpoint/2010/main" val="195629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p>
        </p:txBody>
      </p:sp>
      <p:sp>
        <p:nvSpPr>
          <p:cNvPr id="18" name="Footer Placeholder 5"/>
          <p:cNvSpPr>
            <a:spLocks noGrp="1"/>
          </p:cNvSpPr>
          <p:nvPr>
            <p:ph type="ftr" sz="quarter" idx="11"/>
          </p:nvPr>
        </p:nvSpPr>
        <p:spPr/>
        <p:txBody>
          <a:bodyPr/>
          <a:lstStyle>
            <a:lvl1pPr>
              <a:defRPr/>
            </a:lvl1pPr>
          </a:lstStyle>
          <a:p>
            <a:pPr>
              <a:defRPr/>
            </a:pPr>
            <a:endParaRPr lang="en-US" altLang="en-US"/>
          </a:p>
        </p:txBody>
      </p:sp>
      <p:sp>
        <p:nvSpPr>
          <p:cNvPr id="19" name="Slide Number Placeholder 6"/>
          <p:cNvSpPr>
            <a:spLocks noGrp="1"/>
          </p:cNvSpPr>
          <p:nvPr>
            <p:ph type="sldNum" sz="quarter" idx="12"/>
          </p:nvPr>
        </p:nvSpPr>
        <p:spPr/>
        <p:txBody>
          <a:bodyPr/>
          <a:lstStyle>
            <a:lvl1pPr algn="ctr">
              <a:defRPr sz="2800"/>
            </a:lvl1pPr>
          </a:lstStyle>
          <a:p>
            <a:pPr>
              <a:defRPr/>
            </a:pPr>
            <a:fld id="{17345787-B71A-4F5F-922F-1560A8C1F852}" type="slidenum">
              <a:rPr lang="en-US" altLang="en-US"/>
              <a:pPr>
                <a:defRPr/>
              </a:pPr>
              <a:t>‹#›</a:t>
            </a:fld>
            <a:endParaRPr lang="en-US" altLang="en-US"/>
          </a:p>
        </p:txBody>
      </p:sp>
    </p:spTree>
    <p:extLst>
      <p:ext uri="{BB962C8B-B14F-4D97-AF65-F5344CB8AC3E}">
        <p14:creationId xmlns:p14="http://schemas.microsoft.com/office/powerpoint/2010/main" val="74513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ltLang="en-US"/>
          </a:p>
        </p:txBody>
      </p:sp>
      <p:sp>
        <p:nvSpPr>
          <p:cNvPr id="18" name="Footer Placeholder 4"/>
          <p:cNvSpPr>
            <a:spLocks noGrp="1"/>
          </p:cNvSpPr>
          <p:nvPr>
            <p:ph type="ftr" sz="quarter" idx="11"/>
          </p:nvPr>
        </p:nvSpPr>
        <p:spPr/>
        <p:txBody>
          <a:bodyPr/>
          <a:lstStyle>
            <a:lvl1pPr>
              <a:defRPr/>
            </a:lvl1pPr>
          </a:lstStyle>
          <a:p>
            <a:pPr>
              <a:defRPr/>
            </a:pPr>
            <a:endParaRPr lang="en-US" altLang="en-US"/>
          </a:p>
        </p:txBody>
      </p:sp>
      <p:sp>
        <p:nvSpPr>
          <p:cNvPr id="19" name="Slide Number Placeholder 5"/>
          <p:cNvSpPr>
            <a:spLocks noGrp="1"/>
          </p:cNvSpPr>
          <p:nvPr>
            <p:ph type="sldNum" sz="quarter" idx="12"/>
          </p:nvPr>
        </p:nvSpPr>
        <p:spPr/>
        <p:txBody>
          <a:bodyPr/>
          <a:lstStyle>
            <a:lvl1pPr algn="ctr">
              <a:defRPr sz="2800"/>
            </a:lvl1pPr>
          </a:lstStyle>
          <a:p>
            <a:pPr>
              <a:defRPr/>
            </a:pPr>
            <a:fld id="{C31268B4-E0FF-4ADC-9807-1BEABFF3F7AE}" type="slidenum">
              <a:rPr lang="en-US" altLang="en-US"/>
              <a:pPr>
                <a:defRPr/>
              </a:pPr>
              <a:t>‹#›</a:t>
            </a:fld>
            <a:endParaRPr lang="en-US" altLang="en-US"/>
          </a:p>
        </p:txBody>
      </p:sp>
    </p:spTree>
    <p:extLst>
      <p:ext uri="{BB962C8B-B14F-4D97-AF65-F5344CB8AC3E}">
        <p14:creationId xmlns:p14="http://schemas.microsoft.com/office/powerpoint/2010/main" val="65991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36"/>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hangingPunct="1">
              <a:defRPr/>
            </a:pPr>
            <a:r>
              <a:rPr lang="en-US" altLang="en-US" sz="8000" smtClean="0">
                <a:solidFill>
                  <a:srgbClr val="EF53A5"/>
                </a:solidFill>
                <a:latin typeface="Arial" panose="020B0604020202020204" pitchFamily="34" charset="0"/>
                <a:cs typeface="Arial" panose="020B0604020202020204" pitchFamily="34" charset="0"/>
              </a:rPr>
              <a:t>“</a:t>
            </a:r>
          </a:p>
        </p:txBody>
      </p:sp>
      <p:sp>
        <p:nvSpPr>
          <p:cNvPr id="18" name="TextBox 37"/>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hangingPunct="1">
              <a:defRPr/>
            </a:pPr>
            <a:r>
              <a:rPr lang="en-US" altLang="en-US" sz="8000" smtClean="0">
                <a:solidFill>
                  <a:srgbClr val="EF53A5"/>
                </a:solidFill>
                <a:latin typeface="Arial" panose="020B0604020202020204" pitchFamily="34" charset="0"/>
                <a:cs typeface="Arial" panose="020B0604020202020204" pitchFamily="34" charset="0"/>
              </a:rPr>
              <a:t>”</a:t>
            </a:r>
          </a:p>
        </p:txBody>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a:lvl1pPr>
          </a:lstStyle>
          <a:p>
            <a:pPr>
              <a:defRPr/>
            </a:pPr>
            <a:endParaRPr lang="en-US" altLang="en-US"/>
          </a:p>
        </p:txBody>
      </p:sp>
      <p:sp>
        <p:nvSpPr>
          <p:cNvPr id="21" name="Footer Placeholder 4"/>
          <p:cNvSpPr>
            <a:spLocks noGrp="1"/>
          </p:cNvSpPr>
          <p:nvPr>
            <p:ph type="ftr" sz="quarter" idx="15"/>
          </p:nvPr>
        </p:nvSpPr>
        <p:spPr/>
        <p:txBody>
          <a:bodyPr/>
          <a:lstStyle>
            <a:lvl1pPr>
              <a:defRPr/>
            </a:lvl1pPr>
          </a:lstStyle>
          <a:p>
            <a:pPr>
              <a:defRPr/>
            </a:pPr>
            <a:endParaRPr lang="en-US" altLang="en-US"/>
          </a:p>
        </p:txBody>
      </p:sp>
      <p:sp>
        <p:nvSpPr>
          <p:cNvPr id="22" name="Slide Number Placeholder 5"/>
          <p:cNvSpPr>
            <a:spLocks noGrp="1"/>
          </p:cNvSpPr>
          <p:nvPr>
            <p:ph type="sldNum" sz="quarter" idx="16"/>
          </p:nvPr>
        </p:nvSpPr>
        <p:spPr/>
        <p:txBody>
          <a:bodyPr/>
          <a:lstStyle>
            <a:lvl1pPr algn="ctr">
              <a:defRPr sz="2800"/>
            </a:lvl1pPr>
          </a:lstStyle>
          <a:p>
            <a:pPr>
              <a:defRPr/>
            </a:pPr>
            <a:fld id="{5CC26B64-A75A-43D5-9412-A10E17361BCC}" type="slidenum">
              <a:rPr lang="en-US" altLang="en-US"/>
              <a:pPr>
                <a:defRPr/>
              </a:pPr>
              <a:t>‹#›</a:t>
            </a:fld>
            <a:endParaRPr lang="en-US" altLang="en-US"/>
          </a:p>
        </p:txBody>
      </p:sp>
    </p:spTree>
    <p:extLst>
      <p:ext uri="{BB962C8B-B14F-4D97-AF65-F5344CB8AC3E}">
        <p14:creationId xmlns:p14="http://schemas.microsoft.com/office/powerpoint/2010/main" val="289883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4"/>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ltLang="en-US"/>
          </a:p>
        </p:txBody>
      </p:sp>
      <p:sp>
        <p:nvSpPr>
          <p:cNvPr id="16" name="Footer Placeholder 4"/>
          <p:cNvSpPr>
            <a:spLocks noGrp="1"/>
          </p:cNvSpPr>
          <p:nvPr>
            <p:ph type="ftr" sz="quarter"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p:txBody>
          <a:bodyPr/>
          <a:lstStyle>
            <a:lvl1pPr algn="ctr">
              <a:defRPr sz="2800"/>
            </a:lvl1pPr>
          </a:lstStyle>
          <a:p>
            <a:pPr>
              <a:defRPr/>
            </a:pPr>
            <a:fld id="{5807574A-C6CE-4912-809F-D45852A11E76}" type="slidenum">
              <a:rPr lang="en-US" altLang="en-US"/>
              <a:pPr>
                <a:defRPr/>
              </a:pPr>
              <a:t>‹#›</a:t>
            </a:fld>
            <a:endParaRPr lang="en-US" altLang="en-US"/>
          </a:p>
        </p:txBody>
      </p:sp>
    </p:spTree>
    <p:extLst>
      <p:ext uri="{BB962C8B-B14F-4D97-AF65-F5344CB8AC3E}">
        <p14:creationId xmlns:p14="http://schemas.microsoft.com/office/powerpoint/2010/main" val="81649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ltLang="en-US"/>
          </a:p>
        </p:txBody>
      </p:sp>
      <p:sp>
        <p:nvSpPr>
          <p:cNvPr id="12" name="Footer Placeholder 7"/>
          <p:cNvSpPr>
            <a:spLocks noGrp="1"/>
          </p:cNvSpPr>
          <p:nvPr>
            <p:ph type="ftr" sz="quarter" idx="19"/>
          </p:nvPr>
        </p:nvSpPr>
        <p:spPr/>
        <p:txBody>
          <a:bodyPr/>
          <a:lstStyle>
            <a:lvl1pPr>
              <a:defRPr/>
            </a:lvl1pPr>
          </a:lstStyle>
          <a:p>
            <a:pPr>
              <a:defRPr/>
            </a:pPr>
            <a:endParaRPr lang="en-US" altLang="en-US"/>
          </a:p>
        </p:txBody>
      </p:sp>
      <p:sp>
        <p:nvSpPr>
          <p:cNvPr id="13" name="Slide Number Placeholder 8"/>
          <p:cNvSpPr>
            <a:spLocks noGrp="1"/>
          </p:cNvSpPr>
          <p:nvPr>
            <p:ph type="sldNum" sz="quarter" idx="20"/>
          </p:nvPr>
        </p:nvSpPr>
        <p:spPr/>
        <p:txBody>
          <a:bodyPr/>
          <a:lstStyle>
            <a:lvl1pPr algn="ctr">
              <a:defRPr sz="2800"/>
            </a:lvl1pPr>
          </a:lstStyle>
          <a:p>
            <a:pPr>
              <a:defRPr/>
            </a:pPr>
            <a:fld id="{4B6E7778-5719-4261-83D1-5130104AF611}" type="slidenum">
              <a:rPr lang="en-US" altLang="en-US"/>
              <a:pPr>
                <a:defRPr/>
              </a:pPr>
              <a:t>‹#›</a:t>
            </a:fld>
            <a:endParaRPr lang="en-US" altLang="en-US"/>
          </a:p>
        </p:txBody>
      </p:sp>
    </p:spTree>
    <p:extLst>
      <p:ext uri="{BB962C8B-B14F-4D97-AF65-F5344CB8AC3E}">
        <p14:creationId xmlns:p14="http://schemas.microsoft.com/office/powerpoint/2010/main" val="68501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3"/>
          </p:nvPr>
        </p:nvSpPr>
        <p:spPr/>
        <p:txBody>
          <a:bodyPr/>
          <a:lstStyle>
            <a:lvl1pPr>
              <a:defRPr/>
            </a:lvl1pPr>
          </a:lstStyle>
          <a:p>
            <a:pPr>
              <a:defRPr/>
            </a:pPr>
            <a:endParaRPr lang="en-US" altLang="en-US"/>
          </a:p>
        </p:txBody>
      </p:sp>
      <p:sp>
        <p:nvSpPr>
          <p:cNvPr id="16" name="Footer Placeholder 7"/>
          <p:cNvSpPr>
            <a:spLocks noGrp="1"/>
          </p:cNvSpPr>
          <p:nvPr>
            <p:ph type="ftr" sz="quarter" idx="24"/>
          </p:nvPr>
        </p:nvSpPr>
        <p:spPr/>
        <p:txBody>
          <a:bodyPr/>
          <a:lstStyle>
            <a:lvl1pPr>
              <a:defRPr/>
            </a:lvl1pPr>
          </a:lstStyle>
          <a:p>
            <a:pPr>
              <a:defRPr/>
            </a:pPr>
            <a:endParaRPr lang="en-US" altLang="en-US"/>
          </a:p>
        </p:txBody>
      </p:sp>
      <p:sp>
        <p:nvSpPr>
          <p:cNvPr id="17" name="Slide Number Placeholder 8"/>
          <p:cNvSpPr>
            <a:spLocks noGrp="1"/>
          </p:cNvSpPr>
          <p:nvPr>
            <p:ph type="sldNum" sz="quarter" idx="25"/>
          </p:nvPr>
        </p:nvSpPr>
        <p:spPr/>
        <p:txBody>
          <a:bodyPr/>
          <a:lstStyle>
            <a:lvl1pPr algn="ctr">
              <a:defRPr sz="2800"/>
            </a:lvl1pPr>
          </a:lstStyle>
          <a:p>
            <a:pPr>
              <a:defRPr/>
            </a:pPr>
            <a:fld id="{7DBC5B56-8249-462B-AE57-643039F005B0}" type="slidenum">
              <a:rPr lang="en-US" altLang="en-US"/>
              <a:pPr>
                <a:defRPr/>
              </a:pPr>
              <a:t>‹#›</a:t>
            </a:fld>
            <a:endParaRPr lang="en-US" altLang="en-US"/>
          </a:p>
        </p:txBody>
      </p:sp>
    </p:spTree>
    <p:extLst>
      <p:ext uri="{BB962C8B-B14F-4D97-AF65-F5344CB8AC3E}">
        <p14:creationId xmlns:p14="http://schemas.microsoft.com/office/powerpoint/2010/main" val="79579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588" y="6388100"/>
            <a:ext cx="990600" cy="2286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515938" y="6388100"/>
            <a:ext cx="3859212" cy="2286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lgn="ctr">
              <a:defRPr sz="2800"/>
            </a:lvl1pPr>
          </a:lstStyle>
          <a:p>
            <a:pPr>
              <a:defRPr/>
            </a:pPr>
            <a:fld id="{E063B004-E78E-4C21-AD0A-2DFED14DFDF4}" type="slidenum">
              <a:rPr lang="en-US" altLang="en-US"/>
              <a:pPr>
                <a:defRPr/>
              </a:pPr>
              <a:t>‹#›</a:t>
            </a:fld>
            <a:endParaRPr lang="en-US" altLang="en-US"/>
          </a:p>
        </p:txBody>
      </p:sp>
    </p:spTree>
    <p:extLst>
      <p:ext uri="{BB962C8B-B14F-4D97-AF65-F5344CB8AC3E}">
        <p14:creationId xmlns:p14="http://schemas.microsoft.com/office/powerpoint/2010/main" val="278192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20188" cy="6861175"/>
            <a:chOff x="-1588" y="0"/>
            <a:chExt cx="9120420"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en-US"/>
          </a:p>
        </p:txBody>
      </p:sp>
      <p:sp>
        <p:nvSpPr>
          <p:cNvPr id="17" name="Footer Placeholder 4"/>
          <p:cNvSpPr>
            <a:spLocks noGrp="1"/>
          </p:cNvSpPr>
          <p:nvPr>
            <p:ph type="ftr" sz="quarter" idx="11"/>
          </p:nvPr>
        </p:nvSpPr>
        <p:spPr>
          <a:xfrm>
            <a:off x="538163" y="6365875"/>
            <a:ext cx="3860800" cy="228600"/>
          </a:xfrm>
        </p:spPr>
        <p:txBody>
          <a:bodyPr/>
          <a:lstStyle>
            <a:lvl1pPr>
              <a:defRPr/>
            </a:lvl1pPr>
          </a:lstStyle>
          <a:p>
            <a:pPr>
              <a:defRPr/>
            </a:pPr>
            <a:endParaRPr lang="en-US" altLang="en-US"/>
          </a:p>
        </p:txBody>
      </p:sp>
      <p:sp>
        <p:nvSpPr>
          <p:cNvPr id="18" name="Slide Number Placeholder 5"/>
          <p:cNvSpPr>
            <a:spLocks noGrp="1"/>
          </p:cNvSpPr>
          <p:nvPr>
            <p:ph type="sldNum" sz="quarter" idx="12"/>
          </p:nvPr>
        </p:nvSpPr>
        <p:spPr/>
        <p:txBody>
          <a:bodyPr/>
          <a:lstStyle>
            <a:lvl1pPr algn="ctr">
              <a:defRPr sz="2800"/>
            </a:lvl1pPr>
          </a:lstStyle>
          <a:p>
            <a:pPr>
              <a:defRPr/>
            </a:pPr>
            <a:fld id="{5C543BAE-2DCA-4123-8A0D-39FF71694051}" type="slidenum">
              <a:rPr lang="en-US" altLang="en-US"/>
              <a:pPr>
                <a:defRPr/>
              </a:pPr>
              <a:t>‹#›</a:t>
            </a:fld>
            <a:endParaRPr lang="en-US" altLang="en-US"/>
          </a:p>
        </p:txBody>
      </p:sp>
    </p:spTree>
    <p:extLst>
      <p:ext uri="{BB962C8B-B14F-4D97-AF65-F5344CB8AC3E}">
        <p14:creationId xmlns:p14="http://schemas.microsoft.com/office/powerpoint/2010/main" val="316883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C4D010F-EF30-4CBB-9A9C-3AB46F13C3E6}" type="slidenum">
              <a:rPr lang="en-US" altLang="en-US"/>
              <a:pPr>
                <a:defRPr/>
              </a:pPr>
              <a:t>‹#›</a:t>
            </a:fld>
            <a:endParaRPr lang="en-US" altLang="en-US"/>
          </a:p>
        </p:txBody>
      </p:sp>
    </p:spTree>
    <p:extLst>
      <p:ext uri="{BB962C8B-B14F-4D97-AF65-F5344CB8AC3E}">
        <p14:creationId xmlns:p14="http://schemas.microsoft.com/office/powerpoint/2010/main" val="88868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p:cNvSpPr>
            <p:nvPr/>
          </p:nvSpPr>
          <p:spPr bwMode="gray">
            <a:xfrm rot="-5912394">
              <a:off x="3320102"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ltLang="en-US"/>
          </a:p>
        </p:txBody>
      </p:sp>
      <p:sp>
        <p:nvSpPr>
          <p:cNvPr id="17" name="Footer Placeholder 4"/>
          <p:cNvSpPr>
            <a:spLocks noGrp="1"/>
          </p:cNvSpPr>
          <p:nvPr>
            <p:ph type="ftr" sz="quarter" idx="11"/>
          </p:nvPr>
        </p:nvSpPr>
        <p:spPr/>
        <p:txBody>
          <a:bodyPr/>
          <a:lstStyle>
            <a:lvl1pPr>
              <a:defRPr/>
            </a:lvl1pPr>
          </a:lstStyle>
          <a:p>
            <a:pPr>
              <a:defRPr/>
            </a:pPr>
            <a:endParaRPr lang="en-US" altLang="en-US"/>
          </a:p>
        </p:txBody>
      </p:sp>
      <p:sp>
        <p:nvSpPr>
          <p:cNvPr id="18" name="Slide Number Placeholder 5"/>
          <p:cNvSpPr>
            <a:spLocks noGrp="1"/>
          </p:cNvSpPr>
          <p:nvPr>
            <p:ph type="sldNum" sz="quarter" idx="12"/>
          </p:nvPr>
        </p:nvSpPr>
        <p:spPr/>
        <p:txBody>
          <a:bodyPr/>
          <a:lstStyle>
            <a:lvl1pPr algn="ctr">
              <a:defRPr sz="2800"/>
            </a:lvl1pPr>
          </a:lstStyle>
          <a:p>
            <a:pPr>
              <a:defRPr/>
            </a:pPr>
            <a:fld id="{4F3F07E5-10FC-4F0B-A0D9-C4D3F49FEAB3}" type="slidenum">
              <a:rPr lang="en-US" altLang="en-US"/>
              <a:pPr>
                <a:defRPr/>
              </a:pPr>
              <a:t>‹#›</a:t>
            </a:fld>
            <a:endParaRPr lang="en-US" altLang="en-US"/>
          </a:p>
        </p:txBody>
      </p:sp>
    </p:spTree>
    <p:extLst>
      <p:ext uri="{BB962C8B-B14F-4D97-AF65-F5344CB8AC3E}">
        <p14:creationId xmlns:p14="http://schemas.microsoft.com/office/powerpoint/2010/main" val="361008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F7056F8-E553-412C-B75A-3D1C04BBEA3A}" type="slidenum">
              <a:rPr lang="en-US" altLang="en-US"/>
              <a:pPr>
                <a:defRPr/>
              </a:pPr>
              <a:t>‹#›</a:t>
            </a:fld>
            <a:endParaRPr lang="en-US" altLang="en-US"/>
          </a:p>
        </p:txBody>
      </p:sp>
    </p:spTree>
    <p:extLst>
      <p:ext uri="{BB962C8B-B14F-4D97-AF65-F5344CB8AC3E}">
        <p14:creationId xmlns:p14="http://schemas.microsoft.com/office/powerpoint/2010/main" val="71869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60CF0CB-E4BD-4207-BC78-F2A339D22E54}" type="slidenum">
              <a:rPr lang="en-US" altLang="en-US"/>
              <a:pPr>
                <a:defRPr/>
              </a:pPr>
              <a:t>‹#›</a:t>
            </a:fld>
            <a:endParaRPr lang="en-US" altLang="en-US"/>
          </a:p>
        </p:txBody>
      </p:sp>
    </p:spTree>
    <p:extLst>
      <p:ext uri="{BB962C8B-B14F-4D97-AF65-F5344CB8AC3E}">
        <p14:creationId xmlns:p14="http://schemas.microsoft.com/office/powerpoint/2010/main" val="421005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1CD2E2E0-BBA0-4B44-9B66-F356AC1CA1EC}" type="slidenum">
              <a:rPr lang="en-US" altLang="en-US"/>
              <a:pPr>
                <a:defRPr/>
              </a:pPr>
              <a:t>‹#›</a:t>
            </a:fld>
            <a:endParaRPr lang="en-US" altLang="en-US"/>
          </a:p>
        </p:txBody>
      </p:sp>
    </p:spTree>
    <p:extLst>
      <p:ext uri="{BB962C8B-B14F-4D97-AF65-F5344CB8AC3E}">
        <p14:creationId xmlns:p14="http://schemas.microsoft.com/office/powerpoint/2010/main" val="5750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3"/>
          <p:cNvSpPr>
            <a:spLocks noGrp="1"/>
          </p:cNvSpPr>
          <p:nvPr>
            <p:ph type="sldNum" sz="quarter" idx="12"/>
          </p:nvPr>
        </p:nvSpPr>
        <p:spPr/>
        <p:txBody>
          <a:bodyPr/>
          <a:lstStyle>
            <a:lvl1pPr algn="ctr">
              <a:defRPr sz="2800"/>
            </a:lvl1pPr>
          </a:lstStyle>
          <a:p>
            <a:pPr>
              <a:defRPr/>
            </a:pPr>
            <a:fld id="{939EB27A-A644-4815-B6CA-DB9EEFBA35C4}" type="slidenum">
              <a:rPr lang="en-US" altLang="en-US"/>
              <a:pPr>
                <a:defRPr/>
              </a:pPr>
              <a:t>‹#›</a:t>
            </a:fld>
            <a:endParaRPr lang="en-US" altLang="en-US"/>
          </a:p>
        </p:txBody>
      </p:sp>
    </p:spTree>
    <p:extLst>
      <p:ext uri="{BB962C8B-B14F-4D97-AF65-F5344CB8AC3E}">
        <p14:creationId xmlns:p14="http://schemas.microsoft.com/office/powerpoint/2010/main" val="279681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2769747"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p>
        </p:txBody>
      </p:sp>
      <p:sp>
        <p:nvSpPr>
          <p:cNvPr id="18" name="Footer Placeholder 5"/>
          <p:cNvSpPr>
            <a:spLocks noGrp="1"/>
          </p:cNvSpPr>
          <p:nvPr>
            <p:ph type="ftr" sz="quarter" idx="11"/>
          </p:nvPr>
        </p:nvSpPr>
        <p:spPr/>
        <p:txBody>
          <a:bodyPr/>
          <a:lstStyle>
            <a:lvl1pPr>
              <a:defRPr/>
            </a:lvl1pPr>
          </a:lstStyle>
          <a:p>
            <a:pPr>
              <a:defRPr/>
            </a:pPr>
            <a:endParaRPr lang="en-US" altLang="en-US"/>
          </a:p>
        </p:txBody>
      </p:sp>
      <p:sp>
        <p:nvSpPr>
          <p:cNvPr id="19" name="Slide Number Placeholder 6"/>
          <p:cNvSpPr>
            <a:spLocks noGrp="1"/>
          </p:cNvSpPr>
          <p:nvPr>
            <p:ph type="sldNum" sz="quarter" idx="12"/>
          </p:nvPr>
        </p:nvSpPr>
        <p:spPr/>
        <p:txBody>
          <a:bodyPr/>
          <a:lstStyle>
            <a:lvl1pPr algn="ctr">
              <a:defRPr sz="2800"/>
            </a:lvl1pPr>
          </a:lstStyle>
          <a:p>
            <a:pPr>
              <a:defRPr/>
            </a:pPr>
            <a:fld id="{0819AD5B-17F8-47B1-BE50-526EF912A6D5}" type="slidenum">
              <a:rPr lang="en-US" altLang="en-US"/>
              <a:pPr>
                <a:defRPr/>
              </a:pPr>
              <a:t>‹#›</a:t>
            </a:fld>
            <a:endParaRPr lang="en-US" altLang="en-US"/>
          </a:p>
        </p:txBody>
      </p:sp>
    </p:spTree>
    <p:extLst>
      <p:ext uri="{BB962C8B-B14F-4D97-AF65-F5344CB8AC3E}">
        <p14:creationId xmlns:p14="http://schemas.microsoft.com/office/powerpoint/2010/main" val="59434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3074559"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en-US"/>
          </a:p>
        </p:txBody>
      </p:sp>
      <p:sp>
        <p:nvSpPr>
          <p:cNvPr id="18" name="Footer Placeholder 5"/>
          <p:cNvSpPr>
            <a:spLocks noGrp="1"/>
          </p:cNvSpPr>
          <p:nvPr>
            <p:ph type="ftr" sz="quarter" idx="11"/>
          </p:nvPr>
        </p:nvSpPr>
        <p:spPr/>
        <p:txBody>
          <a:bodyPr/>
          <a:lstStyle>
            <a:lvl1pPr>
              <a:defRPr/>
            </a:lvl1pPr>
          </a:lstStyle>
          <a:p>
            <a:pPr>
              <a:defRPr/>
            </a:pPr>
            <a:endParaRPr lang="en-US" altLang="en-US"/>
          </a:p>
        </p:txBody>
      </p:sp>
      <p:sp>
        <p:nvSpPr>
          <p:cNvPr id="19" name="Slide Number Placeholder 6"/>
          <p:cNvSpPr>
            <a:spLocks noGrp="1"/>
          </p:cNvSpPr>
          <p:nvPr>
            <p:ph type="sldNum" sz="quarter" idx="12"/>
          </p:nvPr>
        </p:nvSpPr>
        <p:spPr/>
        <p:txBody>
          <a:bodyPr/>
          <a:lstStyle>
            <a:lvl1pPr algn="ctr">
              <a:defRPr sz="2800"/>
            </a:lvl1pPr>
          </a:lstStyle>
          <a:p>
            <a:pPr>
              <a:defRPr/>
            </a:pPr>
            <a:fld id="{E765193C-537A-4EA9-91D4-0BC8DAD7D336}" type="slidenum">
              <a:rPr lang="en-US" altLang="en-US"/>
              <a:pPr>
                <a:defRPr/>
              </a:pPr>
              <a:t>‹#›</a:t>
            </a:fld>
            <a:endParaRPr lang="en-US" altLang="en-US"/>
          </a:p>
        </p:txBody>
      </p:sp>
    </p:spTree>
    <p:extLst>
      <p:ext uri="{BB962C8B-B14F-4D97-AF65-F5344CB8AC3E}">
        <p14:creationId xmlns:p14="http://schemas.microsoft.com/office/powerpoint/2010/main" val="220669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1588" y="0"/>
            <a:ext cx="9145588" cy="6861175"/>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4"/>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7" name="Title Placeholder 1"/>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hangingPunct="1">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hangingPunct="1">
              <a:defRPr sz="900" b="1" i="0">
                <a:solidFill>
                  <a:schemeClr val="accent1"/>
                </a:solidFill>
              </a:defRPr>
            </a:lvl1pPr>
          </a:lstStyle>
          <a:p>
            <a:pPr>
              <a:defRPr/>
            </a:pPr>
            <a:endParaRPr lang="en-US" altLang="en-US"/>
          </a:p>
        </p:txBody>
      </p:sp>
      <p:sp>
        <p:nvSpPr>
          <p:cNvPr id="26" name="Rectangle 2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anchor="b"/>
          <a:lstStyle>
            <a:lvl1pPr algn="ctr" eaLnBrk="1" hangingPunct="1">
              <a:defRPr sz="2800">
                <a:solidFill>
                  <a:schemeClr val="bg1"/>
                </a:solidFill>
              </a:defRPr>
            </a:lvl1pPr>
          </a:lstStyle>
          <a:p>
            <a:pPr>
              <a:defRPr/>
            </a:pPr>
            <a:fld id="{5174A238-DF1D-4843-84E6-4EEF7049C5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1" r:id="rId2"/>
    <p:sldLayoutId id="2147483786" r:id="rId3"/>
    <p:sldLayoutId id="2147483782" r:id="rId4"/>
    <p:sldLayoutId id="2147483783" r:id="rId5"/>
    <p:sldLayoutId id="2147483784"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C:\My Documents\My Pictures\DNA\DNA Helix.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5181600" y="17526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027"/>
          <p:cNvSpPr txBox="1">
            <a:spLocks noChangeArrowheads="1"/>
          </p:cNvSpPr>
          <p:nvPr/>
        </p:nvSpPr>
        <p:spPr bwMode="auto">
          <a:xfrm>
            <a:off x="593725" y="1870075"/>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endParaRPr lang="en-GB" altLang="en-US" sz="2400"/>
          </a:p>
        </p:txBody>
      </p:sp>
      <p:sp>
        <p:nvSpPr>
          <p:cNvPr id="16388" name="Title 1"/>
          <p:cNvSpPr>
            <a:spLocks noGrp="1"/>
          </p:cNvSpPr>
          <p:nvPr>
            <p:ph type="ctrTitle"/>
          </p:nvPr>
        </p:nvSpPr>
        <p:spPr>
          <a:xfrm>
            <a:off x="866775" y="2098675"/>
            <a:ext cx="5916613" cy="2551113"/>
          </a:xfrm>
        </p:spPr>
        <p:txBody>
          <a:bodyPr/>
          <a:lstStyle/>
          <a:p>
            <a:pPr eaLnBrk="1" hangingPunct="1"/>
            <a:r>
              <a:rPr lang="en-US" altLang="en-US" smtClean="0"/>
              <a:t>DNA</a:t>
            </a:r>
          </a:p>
        </p:txBody>
      </p:sp>
      <p:sp>
        <p:nvSpPr>
          <p:cNvPr id="3" name="Subtitle 2"/>
          <p:cNvSpPr>
            <a:spLocks noGrp="1"/>
          </p:cNvSpPr>
          <p:nvPr>
            <p:ph type="subTitle" idx="1"/>
          </p:nvPr>
        </p:nvSpPr>
        <p:spPr>
          <a:xfrm>
            <a:off x="866775" y="4776788"/>
            <a:ext cx="5916613" cy="862012"/>
          </a:xfrm>
        </p:spPr>
        <p:txBody>
          <a:bodyPr rtlCol="0">
            <a:normAutofit/>
          </a:bodyPr>
          <a:lstStyle/>
          <a:p>
            <a:pPr eaLnBrk="1" fontAlgn="auto" hangingPunct="1">
              <a:spcAft>
                <a:spcPts val="0"/>
              </a:spcAft>
              <a:buFont typeface="Wingdings 3" charset="2"/>
              <a:buNone/>
              <a:defRPr/>
            </a:pPr>
            <a:r>
              <a:rPr lang="en-US" dirty="0" smtClean="0"/>
              <a:t>THE BUILDING BLOCKS FOR ALL LIFE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21" name="Group 81"/>
          <p:cNvGrpSpPr>
            <a:grpSpLocks/>
          </p:cNvGrpSpPr>
          <p:nvPr/>
        </p:nvGrpSpPr>
        <p:grpSpPr bwMode="auto">
          <a:xfrm>
            <a:off x="4267200" y="5326063"/>
            <a:ext cx="3563938" cy="1219200"/>
            <a:chOff x="2880" y="2736"/>
            <a:chExt cx="2245" cy="768"/>
          </a:xfrm>
        </p:grpSpPr>
        <p:pic>
          <p:nvPicPr>
            <p:cNvPr id="27714" name="Picture 35" descr="C:\My Documents\My Pictures\DNA\DNA Ribose upside 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 y="3024"/>
              <a:ext cx="57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5" name="Line 46"/>
            <p:cNvSpPr>
              <a:spLocks noChangeShapeType="1"/>
            </p:cNvSpPr>
            <p:nvPr/>
          </p:nvSpPr>
          <p:spPr bwMode="auto">
            <a:xfrm flipH="1">
              <a:off x="3648" y="3264"/>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6" name="Text Box 49"/>
            <p:cNvSpPr txBox="1">
              <a:spLocks noChangeArrowheads="1"/>
            </p:cNvSpPr>
            <p:nvPr/>
          </p:nvSpPr>
          <p:spPr bwMode="auto">
            <a:xfrm>
              <a:off x="4752" y="2736"/>
              <a:ext cx="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000"/>
                <a:t>PO</a:t>
              </a:r>
              <a:r>
                <a:rPr lang="en-GB" altLang="en-US" sz="2000" baseline="-25000"/>
                <a:t>4</a:t>
              </a:r>
              <a:endParaRPr lang="en-US" altLang="en-US" sz="2000" baseline="-25000"/>
            </a:p>
          </p:txBody>
        </p:sp>
        <p:sp>
          <p:nvSpPr>
            <p:cNvPr id="27717" name="Line 57"/>
            <p:cNvSpPr>
              <a:spLocks noChangeShapeType="1"/>
            </p:cNvSpPr>
            <p:nvPr/>
          </p:nvSpPr>
          <p:spPr bwMode="auto">
            <a:xfrm flipV="1">
              <a:off x="4368" y="2880"/>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8" name="Line 58"/>
            <p:cNvSpPr>
              <a:spLocks noChangeShapeType="1"/>
            </p:cNvSpPr>
            <p:nvPr/>
          </p:nvSpPr>
          <p:spPr bwMode="auto">
            <a:xfrm>
              <a:off x="4464" y="3312"/>
              <a:ext cx="28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719" name="Picture 76" descr="C:\My Documents\My Pictures\DNA\DNA Cytosine flipped.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880" y="3168"/>
              <a:ext cx="80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0" name="Group 80"/>
          <p:cNvGrpSpPr>
            <a:grpSpLocks/>
          </p:cNvGrpSpPr>
          <p:nvPr/>
        </p:nvGrpSpPr>
        <p:grpSpPr bwMode="auto">
          <a:xfrm>
            <a:off x="4084638" y="3995738"/>
            <a:ext cx="3487737" cy="1371600"/>
            <a:chOff x="2880" y="1872"/>
            <a:chExt cx="2197" cy="864"/>
          </a:xfrm>
        </p:grpSpPr>
        <p:pic>
          <p:nvPicPr>
            <p:cNvPr id="27708" name="Picture 34" descr="C:\My Documents\My Pictures\DNA\DNA Ribose upside 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 y="2256"/>
              <a:ext cx="57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9" name="Text Box 48"/>
            <p:cNvSpPr txBox="1">
              <a:spLocks noChangeArrowheads="1"/>
            </p:cNvSpPr>
            <p:nvPr/>
          </p:nvSpPr>
          <p:spPr bwMode="auto">
            <a:xfrm>
              <a:off x="4704" y="1872"/>
              <a:ext cx="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000"/>
                <a:t>PO</a:t>
              </a:r>
              <a:r>
                <a:rPr lang="en-GB" altLang="en-US" sz="2000" baseline="-25000"/>
                <a:t>4</a:t>
              </a:r>
              <a:endParaRPr lang="en-US" altLang="en-US" sz="2000" baseline="-25000"/>
            </a:p>
          </p:txBody>
        </p:sp>
        <p:sp>
          <p:nvSpPr>
            <p:cNvPr id="27710" name="Line 55"/>
            <p:cNvSpPr>
              <a:spLocks noChangeShapeType="1"/>
            </p:cNvSpPr>
            <p:nvPr/>
          </p:nvSpPr>
          <p:spPr bwMode="auto">
            <a:xfrm flipV="1">
              <a:off x="4368" y="2064"/>
              <a:ext cx="33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1" name="Line 56"/>
            <p:cNvSpPr>
              <a:spLocks noChangeShapeType="1"/>
            </p:cNvSpPr>
            <p:nvPr/>
          </p:nvSpPr>
          <p:spPr bwMode="auto">
            <a:xfrm>
              <a:off x="4464" y="2496"/>
              <a:ext cx="33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712" name="Picture 75" descr="C:\My Documents\My Pictures\DNA\DNA adenine flipped.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2880" y="2400"/>
              <a:ext cx="82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3" name="Line 79"/>
            <p:cNvSpPr>
              <a:spLocks noChangeShapeType="1"/>
            </p:cNvSpPr>
            <p:nvPr/>
          </p:nvSpPr>
          <p:spPr bwMode="auto">
            <a:xfrm flipH="1">
              <a:off x="3648" y="249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27" name="Group 87"/>
          <p:cNvGrpSpPr>
            <a:grpSpLocks/>
          </p:cNvGrpSpPr>
          <p:nvPr/>
        </p:nvGrpSpPr>
        <p:grpSpPr bwMode="auto">
          <a:xfrm>
            <a:off x="4194175" y="1778000"/>
            <a:ext cx="3335338" cy="1179513"/>
            <a:chOff x="2784" y="432"/>
            <a:chExt cx="2101" cy="743"/>
          </a:xfrm>
        </p:grpSpPr>
        <p:grpSp>
          <p:nvGrpSpPr>
            <p:cNvPr id="27700" name="Group 77"/>
            <p:cNvGrpSpPr>
              <a:grpSpLocks/>
            </p:cNvGrpSpPr>
            <p:nvPr/>
          </p:nvGrpSpPr>
          <p:grpSpPr bwMode="auto">
            <a:xfrm>
              <a:off x="2784" y="432"/>
              <a:ext cx="2101" cy="743"/>
              <a:chOff x="2880" y="432"/>
              <a:chExt cx="2101" cy="743"/>
            </a:xfrm>
          </p:grpSpPr>
          <p:pic>
            <p:nvPicPr>
              <p:cNvPr id="27702" name="Picture 32" descr="C:\My Documents\My Pictures\DNA\DNA Ribose upside 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 y="720"/>
                <a:ext cx="57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3" name="Line 37"/>
              <p:cNvSpPr>
                <a:spLocks noChangeShapeType="1"/>
              </p:cNvSpPr>
              <p:nvPr/>
            </p:nvSpPr>
            <p:spPr bwMode="auto">
              <a:xfrm flipH="1" flipV="1">
                <a:off x="3648" y="96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4" name="Text Box 50"/>
              <p:cNvSpPr txBox="1">
                <a:spLocks noChangeArrowheads="1"/>
              </p:cNvSpPr>
              <p:nvPr/>
            </p:nvSpPr>
            <p:spPr bwMode="auto">
              <a:xfrm>
                <a:off x="4608" y="432"/>
                <a:ext cx="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000"/>
                  <a:t>PO</a:t>
                </a:r>
                <a:r>
                  <a:rPr lang="en-GB" altLang="en-US" sz="2000" baseline="-25000"/>
                  <a:t>4</a:t>
                </a:r>
                <a:endParaRPr lang="en-US" altLang="en-US" sz="2000" baseline="-25000"/>
              </a:p>
            </p:txBody>
          </p:sp>
          <p:sp>
            <p:nvSpPr>
              <p:cNvPr id="27705" name="Line 51"/>
              <p:cNvSpPr>
                <a:spLocks noChangeShapeType="1"/>
              </p:cNvSpPr>
              <p:nvPr/>
            </p:nvSpPr>
            <p:spPr bwMode="auto">
              <a:xfrm flipV="1">
                <a:off x="4368" y="576"/>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6" name="Line 52"/>
              <p:cNvSpPr>
                <a:spLocks noChangeShapeType="1"/>
              </p:cNvSpPr>
              <p:nvPr/>
            </p:nvSpPr>
            <p:spPr bwMode="auto">
              <a:xfrm>
                <a:off x="4464" y="960"/>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707" name="Picture 73" descr="C:\My Documents\My Pictures\DNA\DNA Thymine flipped.jpg"/>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2880" y="864"/>
                <a:ext cx="80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01" name="Text Box 86"/>
            <p:cNvSpPr txBox="1">
              <a:spLocks noChangeArrowheads="1"/>
            </p:cNvSpPr>
            <p:nvPr/>
          </p:nvSpPr>
          <p:spPr bwMode="auto">
            <a:xfrm>
              <a:off x="2928" y="863"/>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1600">
                  <a:latin typeface="Arial" panose="020B0604020202020204" pitchFamily="34" charset="0"/>
                </a:rPr>
                <a:t>thymine</a:t>
              </a:r>
              <a:endParaRPr lang="en-US" altLang="en-US" sz="1600">
                <a:latin typeface="Arial" panose="020B0604020202020204" pitchFamily="34" charset="0"/>
              </a:endParaRPr>
            </a:p>
          </p:txBody>
        </p:sp>
      </p:grpSp>
      <p:grpSp>
        <p:nvGrpSpPr>
          <p:cNvPr id="10331" name="Group 91"/>
          <p:cNvGrpSpPr>
            <a:grpSpLocks/>
          </p:cNvGrpSpPr>
          <p:nvPr/>
        </p:nvGrpSpPr>
        <p:grpSpPr bwMode="auto">
          <a:xfrm>
            <a:off x="655638" y="2027238"/>
            <a:ext cx="3484562" cy="4498975"/>
            <a:chOff x="576" y="576"/>
            <a:chExt cx="2195" cy="2928"/>
          </a:xfrm>
        </p:grpSpPr>
        <p:grpSp>
          <p:nvGrpSpPr>
            <p:cNvPr id="27668" name="Group 85"/>
            <p:cNvGrpSpPr>
              <a:grpSpLocks/>
            </p:cNvGrpSpPr>
            <p:nvPr/>
          </p:nvGrpSpPr>
          <p:grpSpPr bwMode="auto">
            <a:xfrm>
              <a:off x="576" y="576"/>
              <a:ext cx="2195" cy="2928"/>
              <a:chOff x="576" y="576"/>
              <a:chExt cx="2195" cy="2928"/>
            </a:xfrm>
          </p:grpSpPr>
          <p:grpSp>
            <p:nvGrpSpPr>
              <p:cNvPr id="27670" name="Group 72"/>
              <p:cNvGrpSpPr>
                <a:grpSpLocks/>
              </p:cNvGrpSpPr>
              <p:nvPr/>
            </p:nvGrpSpPr>
            <p:grpSpPr bwMode="auto">
              <a:xfrm>
                <a:off x="576" y="576"/>
                <a:ext cx="2195" cy="2928"/>
                <a:chOff x="576" y="576"/>
                <a:chExt cx="2195" cy="2928"/>
              </a:xfrm>
            </p:grpSpPr>
            <p:grpSp>
              <p:nvGrpSpPr>
                <p:cNvPr id="27672" name="Group 67"/>
                <p:cNvGrpSpPr>
                  <a:grpSpLocks/>
                </p:cNvGrpSpPr>
                <p:nvPr/>
              </p:nvGrpSpPr>
              <p:grpSpPr bwMode="auto">
                <a:xfrm>
                  <a:off x="624" y="576"/>
                  <a:ext cx="2147" cy="816"/>
                  <a:chOff x="624" y="576"/>
                  <a:chExt cx="2147" cy="816"/>
                </a:xfrm>
              </p:grpSpPr>
              <p:sp>
                <p:nvSpPr>
                  <p:cNvPr id="27694" name="AutoShape 3"/>
                  <p:cNvSpPr>
                    <a:spLocks noChangeArrowheads="1"/>
                  </p:cNvSpPr>
                  <p:nvPr/>
                </p:nvSpPr>
                <p:spPr bwMode="auto">
                  <a:xfrm>
                    <a:off x="1152" y="816"/>
                    <a:ext cx="480" cy="384"/>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endParaRPr lang="en-US" altLang="en-US"/>
                  </a:p>
                </p:txBody>
              </p:sp>
              <p:sp>
                <p:nvSpPr>
                  <p:cNvPr id="27695" name="Text Box 4"/>
                  <p:cNvSpPr txBox="1">
                    <a:spLocks noChangeArrowheads="1"/>
                  </p:cNvSpPr>
                  <p:nvPr/>
                </p:nvSpPr>
                <p:spPr bwMode="auto">
                  <a:xfrm>
                    <a:off x="624" y="576"/>
                    <a:ext cx="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2000"/>
                      <a:t>PO</a:t>
                    </a:r>
                    <a:r>
                      <a:rPr lang="en-US" altLang="en-US" sz="2000" baseline="-25000"/>
                      <a:t>4</a:t>
                    </a:r>
                  </a:p>
                </p:txBody>
              </p:sp>
              <p:sp>
                <p:nvSpPr>
                  <p:cNvPr id="27696" name="Line 6"/>
                  <p:cNvSpPr>
                    <a:spLocks noChangeShapeType="1"/>
                  </p:cNvSpPr>
                  <p:nvPr/>
                </p:nvSpPr>
                <p:spPr bwMode="auto">
                  <a:xfrm flipH="1" flipV="1">
                    <a:off x="960" y="816"/>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7" name="Line 7"/>
                  <p:cNvSpPr>
                    <a:spLocks noChangeShapeType="1"/>
                  </p:cNvSpPr>
                  <p:nvPr/>
                </p:nvSpPr>
                <p:spPr bwMode="auto">
                  <a:xfrm>
                    <a:off x="1632" y="96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8" name="Line 8"/>
                  <p:cNvSpPr>
                    <a:spLocks noChangeShapeType="1"/>
                  </p:cNvSpPr>
                  <p:nvPr/>
                </p:nvSpPr>
                <p:spPr bwMode="auto">
                  <a:xfrm flipH="1">
                    <a:off x="960" y="1200"/>
                    <a:ext cx="28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699" name="Picture 61" descr="C:\My Documents\My Pictures\DNA\DNA adenine.jpg"/>
                  <p:cNvPicPr>
                    <a:picLocks noChangeAspect="1" noChangeArrowheads="1"/>
                  </p:cNvPicPr>
                  <p:nvPr/>
                </p:nvPicPr>
                <p:blipFill>
                  <a:blip r:embed="rId6" cstate="print">
                    <a:lum contrast="20000"/>
                    <a:extLst>
                      <a:ext uri="{28A0092B-C50C-407E-A947-70E740481C1C}">
                        <a14:useLocalDpi xmlns:a14="http://schemas.microsoft.com/office/drawing/2010/main" val="0"/>
                      </a:ext>
                    </a:extLst>
                  </a:blip>
                  <a:srcRect/>
                  <a:stretch>
                    <a:fillRect/>
                  </a:stretch>
                </p:blipFill>
                <p:spPr bwMode="auto">
                  <a:xfrm>
                    <a:off x="1968" y="864"/>
                    <a:ext cx="80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73" name="Group 68"/>
                <p:cNvGrpSpPr>
                  <a:grpSpLocks/>
                </p:cNvGrpSpPr>
                <p:nvPr/>
              </p:nvGrpSpPr>
              <p:grpSpPr bwMode="auto">
                <a:xfrm>
                  <a:off x="624" y="1344"/>
                  <a:ext cx="2145" cy="816"/>
                  <a:chOff x="624" y="1344"/>
                  <a:chExt cx="2145" cy="816"/>
                </a:xfrm>
              </p:grpSpPr>
              <p:sp>
                <p:nvSpPr>
                  <p:cNvPr id="27688" name="AutoShape 11"/>
                  <p:cNvSpPr>
                    <a:spLocks noChangeArrowheads="1"/>
                  </p:cNvSpPr>
                  <p:nvPr/>
                </p:nvSpPr>
                <p:spPr bwMode="auto">
                  <a:xfrm>
                    <a:off x="1152" y="1584"/>
                    <a:ext cx="480" cy="384"/>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endParaRPr lang="en-US" altLang="en-US"/>
                  </a:p>
                </p:txBody>
              </p:sp>
              <p:sp>
                <p:nvSpPr>
                  <p:cNvPr id="27689" name="Text Box 12"/>
                  <p:cNvSpPr txBox="1">
                    <a:spLocks noChangeArrowheads="1"/>
                  </p:cNvSpPr>
                  <p:nvPr/>
                </p:nvSpPr>
                <p:spPr bwMode="auto">
                  <a:xfrm>
                    <a:off x="624" y="1344"/>
                    <a:ext cx="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2000"/>
                      <a:t>PO</a:t>
                    </a:r>
                    <a:r>
                      <a:rPr lang="en-US" altLang="en-US" sz="2000" baseline="-25000"/>
                      <a:t>4</a:t>
                    </a:r>
                  </a:p>
                </p:txBody>
              </p:sp>
              <p:sp>
                <p:nvSpPr>
                  <p:cNvPr id="27690" name="Line 13"/>
                  <p:cNvSpPr>
                    <a:spLocks noChangeShapeType="1"/>
                  </p:cNvSpPr>
                  <p:nvPr/>
                </p:nvSpPr>
                <p:spPr bwMode="auto">
                  <a:xfrm flipH="1" flipV="1">
                    <a:off x="960" y="1584"/>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1" name="Line 14"/>
                  <p:cNvSpPr>
                    <a:spLocks noChangeShapeType="1"/>
                  </p:cNvSpPr>
                  <p:nvPr/>
                </p:nvSpPr>
                <p:spPr bwMode="auto">
                  <a:xfrm flipH="1">
                    <a:off x="912" y="19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2" name="Line 16"/>
                  <p:cNvSpPr>
                    <a:spLocks noChangeShapeType="1"/>
                  </p:cNvSpPr>
                  <p:nvPr/>
                </p:nvSpPr>
                <p:spPr bwMode="auto">
                  <a:xfrm>
                    <a:off x="1632" y="17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693" name="Picture 63" descr="C:\My Documents\My Pictures\DNA\DNA Cytosine.jpg"/>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a:off x="1968" y="1632"/>
                    <a:ext cx="80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74" name="Group 69"/>
                <p:cNvGrpSpPr>
                  <a:grpSpLocks/>
                </p:cNvGrpSpPr>
                <p:nvPr/>
              </p:nvGrpSpPr>
              <p:grpSpPr bwMode="auto">
                <a:xfrm>
                  <a:off x="576" y="2112"/>
                  <a:ext cx="2148" cy="816"/>
                  <a:chOff x="576" y="2112"/>
                  <a:chExt cx="2148" cy="816"/>
                </a:xfrm>
              </p:grpSpPr>
              <p:sp>
                <p:nvSpPr>
                  <p:cNvPr id="27682" name="AutoShape 18"/>
                  <p:cNvSpPr>
                    <a:spLocks noChangeArrowheads="1"/>
                  </p:cNvSpPr>
                  <p:nvPr/>
                </p:nvSpPr>
                <p:spPr bwMode="auto">
                  <a:xfrm>
                    <a:off x="1104" y="2352"/>
                    <a:ext cx="480" cy="384"/>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endParaRPr lang="en-US" altLang="en-US"/>
                  </a:p>
                </p:txBody>
              </p:sp>
              <p:sp>
                <p:nvSpPr>
                  <p:cNvPr id="27683" name="Text Box 19"/>
                  <p:cNvSpPr txBox="1">
                    <a:spLocks noChangeArrowheads="1"/>
                  </p:cNvSpPr>
                  <p:nvPr/>
                </p:nvSpPr>
                <p:spPr bwMode="auto">
                  <a:xfrm>
                    <a:off x="576" y="2112"/>
                    <a:ext cx="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2000"/>
                      <a:t>PO</a:t>
                    </a:r>
                    <a:r>
                      <a:rPr lang="en-US" altLang="en-US" sz="2000" baseline="-25000"/>
                      <a:t>4</a:t>
                    </a:r>
                  </a:p>
                </p:txBody>
              </p:sp>
              <p:sp>
                <p:nvSpPr>
                  <p:cNvPr id="27684" name="Line 20"/>
                  <p:cNvSpPr>
                    <a:spLocks noChangeShapeType="1"/>
                  </p:cNvSpPr>
                  <p:nvPr/>
                </p:nvSpPr>
                <p:spPr bwMode="auto">
                  <a:xfrm flipH="1" flipV="1">
                    <a:off x="912" y="2352"/>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5" name="Line 21"/>
                  <p:cNvSpPr>
                    <a:spLocks noChangeShapeType="1"/>
                  </p:cNvSpPr>
                  <p:nvPr/>
                </p:nvSpPr>
                <p:spPr bwMode="auto">
                  <a:xfrm flipH="1">
                    <a:off x="912" y="2736"/>
                    <a:ext cx="28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6" name="Line 23"/>
                  <p:cNvSpPr>
                    <a:spLocks noChangeShapeType="1"/>
                  </p:cNvSpPr>
                  <p:nvPr/>
                </p:nvSpPr>
                <p:spPr bwMode="auto">
                  <a:xfrm>
                    <a:off x="1584" y="24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687" name="Picture 64" descr="C:\My Documents\My Pictures\DNA\DNA Thymine.jpg"/>
                  <p:cNvPicPr>
                    <a:picLocks noChangeAspect="1" noChangeArrowheads="1"/>
                  </p:cNvPicPr>
                  <p:nvPr/>
                </p:nvPicPr>
                <p:blipFill>
                  <a:blip r:embed="rId8">
                    <a:lum contrast="20000"/>
                    <a:extLst>
                      <a:ext uri="{28A0092B-C50C-407E-A947-70E740481C1C}">
                        <a14:useLocalDpi xmlns:a14="http://schemas.microsoft.com/office/drawing/2010/main" val="0"/>
                      </a:ext>
                    </a:extLst>
                  </a:blip>
                  <a:srcRect/>
                  <a:stretch>
                    <a:fillRect/>
                  </a:stretch>
                </p:blipFill>
                <p:spPr bwMode="auto">
                  <a:xfrm>
                    <a:off x="1920" y="2400"/>
                    <a:ext cx="8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75" name="Group 71"/>
                <p:cNvGrpSpPr>
                  <a:grpSpLocks/>
                </p:cNvGrpSpPr>
                <p:nvPr/>
              </p:nvGrpSpPr>
              <p:grpSpPr bwMode="auto">
                <a:xfrm>
                  <a:off x="576" y="2880"/>
                  <a:ext cx="2148" cy="624"/>
                  <a:chOff x="576" y="2880"/>
                  <a:chExt cx="2148" cy="624"/>
                </a:xfrm>
              </p:grpSpPr>
              <p:grpSp>
                <p:nvGrpSpPr>
                  <p:cNvPr id="27676" name="Group 70"/>
                  <p:cNvGrpSpPr>
                    <a:grpSpLocks/>
                  </p:cNvGrpSpPr>
                  <p:nvPr/>
                </p:nvGrpSpPr>
                <p:grpSpPr bwMode="auto">
                  <a:xfrm>
                    <a:off x="576" y="2880"/>
                    <a:ext cx="1344" cy="624"/>
                    <a:chOff x="576" y="2880"/>
                    <a:chExt cx="1344" cy="624"/>
                  </a:xfrm>
                </p:grpSpPr>
                <p:sp>
                  <p:nvSpPr>
                    <p:cNvPr id="27678" name="AutoShape 25"/>
                    <p:cNvSpPr>
                      <a:spLocks noChangeArrowheads="1"/>
                    </p:cNvSpPr>
                    <p:nvPr/>
                  </p:nvSpPr>
                  <p:spPr bwMode="auto">
                    <a:xfrm>
                      <a:off x="1104" y="3120"/>
                      <a:ext cx="480" cy="384"/>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endParaRPr lang="en-US" altLang="en-US"/>
                    </a:p>
                  </p:txBody>
                </p:sp>
                <p:sp>
                  <p:nvSpPr>
                    <p:cNvPr id="27679" name="Text Box 26"/>
                    <p:cNvSpPr txBox="1">
                      <a:spLocks noChangeArrowheads="1"/>
                    </p:cNvSpPr>
                    <p:nvPr/>
                  </p:nvSpPr>
                  <p:spPr bwMode="auto">
                    <a:xfrm>
                      <a:off x="576" y="2880"/>
                      <a:ext cx="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2000"/>
                        <a:t>PO</a:t>
                      </a:r>
                      <a:r>
                        <a:rPr lang="en-US" altLang="en-US" sz="2000" baseline="-25000"/>
                        <a:t>4</a:t>
                      </a:r>
                    </a:p>
                  </p:txBody>
                </p:sp>
                <p:sp>
                  <p:nvSpPr>
                    <p:cNvPr id="27680" name="Line 27"/>
                    <p:cNvSpPr>
                      <a:spLocks noChangeShapeType="1"/>
                    </p:cNvSpPr>
                    <p:nvPr/>
                  </p:nvSpPr>
                  <p:spPr bwMode="auto">
                    <a:xfrm flipH="1" flipV="1">
                      <a:off x="912" y="3120"/>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Line 30"/>
                    <p:cNvSpPr>
                      <a:spLocks noChangeShapeType="1"/>
                    </p:cNvSpPr>
                    <p:nvPr/>
                  </p:nvSpPr>
                  <p:spPr bwMode="auto">
                    <a:xfrm>
                      <a:off x="1584" y="326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7677" name="Picture 66" descr="C:\My Documents\My Pictures\DNA\DNA Guanine.jpg"/>
                  <p:cNvPicPr>
                    <a:picLocks noChangeAspect="1" noChangeArrowheads="1"/>
                  </p:cNvPicPr>
                  <p:nvPr/>
                </p:nvPicPr>
                <p:blipFill>
                  <a:blip r:embed="rId9" cstate="print">
                    <a:lum contrast="20000"/>
                    <a:extLst>
                      <a:ext uri="{28A0092B-C50C-407E-A947-70E740481C1C}">
                        <a14:useLocalDpi xmlns:a14="http://schemas.microsoft.com/office/drawing/2010/main" val="0"/>
                      </a:ext>
                    </a:extLst>
                  </a:blip>
                  <a:srcRect/>
                  <a:stretch>
                    <a:fillRect/>
                  </a:stretch>
                </p:blipFill>
                <p:spPr bwMode="auto">
                  <a:xfrm>
                    <a:off x="1920" y="3168"/>
                    <a:ext cx="8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7671" name="Text Box 84"/>
              <p:cNvSpPr txBox="1">
                <a:spLocks noChangeArrowheads="1"/>
              </p:cNvSpPr>
              <p:nvPr/>
            </p:nvSpPr>
            <p:spPr bwMode="auto">
              <a:xfrm>
                <a:off x="2016" y="864"/>
                <a:ext cx="7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adenine</a:t>
                </a:r>
              </a:p>
            </p:txBody>
          </p:sp>
        </p:grpSp>
        <p:sp>
          <p:nvSpPr>
            <p:cNvPr id="27669" name="Text Box 88"/>
            <p:cNvSpPr txBox="1">
              <a:spLocks noChangeArrowheads="1"/>
            </p:cNvSpPr>
            <p:nvPr/>
          </p:nvSpPr>
          <p:spPr bwMode="auto">
            <a:xfrm>
              <a:off x="2064" y="1615"/>
              <a:ext cx="5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cytosine</a:t>
              </a:r>
            </a:p>
          </p:txBody>
        </p:sp>
      </p:grpSp>
      <p:grpSp>
        <p:nvGrpSpPr>
          <p:cNvPr id="10330" name="Group 90"/>
          <p:cNvGrpSpPr>
            <a:grpSpLocks/>
          </p:cNvGrpSpPr>
          <p:nvPr/>
        </p:nvGrpSpPr>
        <p:grpSpPr bwMode="auto">
          <a:xfrm>
            <a:off x="4137025" y="2892425"/>
            <a:ext cx="3487738" cy="1255713"/>
            <a:chOff x="2736" y="1152"/>
            <a:chExt cx="2197" cy="791"/>
          </a:xfrm>
        </p:grpSpPr>
        <p:grpSp>
          <p:nvGrpSpPr>
            <p:cNvPr id="27660" name="Group 83"/>
            <p:cNvGrpSpPr>
              <a:grpSpLocks/>
            </p:cNvGrpSpPr>
            <p:nvPr/>
          </p:nvGrpSpPr>
          <p:grpSpPr bwMode="auto">
            <a:xfrm>
              <a:off x="2736" y="1152"/>
              <a:ext cx="2197" cy="791"/>
              <a:chOff x="2736" y="1152"/>
              <a:chExt cx="2197" cy="791"/>
            </a:xfrm>
          </p:grpSpPr>
          <p:pic>
            <p:nvPicPr>
              <p:cNvPr id="27662" name="Picture 33" descr="C:\My Documents\My Pictures\DNA\DNA Ribose upside 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 y="1488"/>
                <a:ext cx="57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 Box 47"/>
              <p:cNvSpPr txBox="1">
                <a:spLocks noChangeArrowheads="1"/>
              </p:cNvSpPr>
              <p:nvPr/>
            </p:nvSpPr>
            <p:spPr bwMode="auto">
              <a:xfrm>
                <a:off x="4560" y="1152"/>
                <a:ext cx="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000"/>
                  <a:t>PO</a:t>
                </a:r>
                <a:r>
                  <a:rPr lang="en-GB" altLang="en-US" sz="2000" baseline="-25000"/>
                  <a:t>4</a:t>
                </a:r>
                <a:endParaRPr lang="en-US" altLang="en-US" sz="2000" baseline="-25000"/>
              </a:p>
            </p:txBody>
          </p:sp>
          <p:sp>
            <p:nvSpPr>
              <p:cNvPr id="27664" name="Line 53"/>
              <p:cNvSpPr>
                <a:spLocks noChangeShapeType="1"/>
              </p:cNvSpPr>
              <p:nvPr/>
            </p:nvSpPr>
            <p:spPr bwMode="auto">
              <a:xfrm flipV="1">
                <a:off x="4272" y="1344"/>
                <a:ext cx="28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Line 54"/>
              <p:cNvSpPr>
                <a:spLocks noChangeShapeType="1"/>
              </p:cNvSpPr>
              <p:nvPr/>
            </p:nvSpPr>
            <p:spPr bwMode="auto">
              <a:xfrm>
                <a:off x="4368" y="1776"/>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666" name="Picture 74" descr="C:\My Documents\My Pictures\DNA\DNA Guanine flipped.jpg"/>
              <p:cNvPicPr>
                <a:picLocks noChangeAspect="1" noChangeArrowheads="1"/>
              </p:cNvPicPr>
              <p:nvPr/>
            </p:nvPicPr>
            <p:blipFill>
              <a:blip r:embed="rId10">
                <a:lum contrast="20000"/>
                <a:extLst>
                  <a:ext uri="{28A0092B-C50C-407E-A947-70E740481C1C}">
                    <a14:useLocalDpi xmlns:a14="http://schemas.microsoft.com/office/drawing/2010/main" val="0"/>
                  </a:ext>
                </a:extLst>
              </a:blip>
              <a:srcRect/>
              <a:stretch>
                <a:fillRect/>
              </a:stretch>
            </p:blipFill>
            <p:spPr bwMode="auto">
              <a:xfrm>
                <a:off x="2736" y="1632"/>
                <a:ext cx="80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Line 82"/>
              <p:cNvSpPr>
                <a:spLocks noChangeShapeType="1"/>
              </p:cNvSpPr>
              <p:nvPr/>
            </p:nvSpPr>
            <p:spPr bwMode="auto">
              <a:xfrm flipH="1">
                <a:off x="3504" y="1728"/>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61" name="Text Box 89"/>
            <p:cNvSpPr txBox="1">
              <a:spLocks noChangeArrowheads="1"/>
            </p:cNvSpPr>
            <p:nvPr/>
          </p:nvSpPr>
          <p:spPr bwMode="auto">
            <a:xfrm>
              <a:off x="2880" y="1615"/>
              <a:ext cx="5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1600">
                  <a:latin typeface="Arial" panose="020B0604020202020204" pitchFamily="34" charset="0"/>
                </a:rPr>
                <a:t>guanine</a:t>
              </a:r>
              <a:endParaRPr lang="en-US" altLang="en-US" sz="1600">
                <a:latin typeface="Arial" panose="020B0604020202020204" pitchFamily="34" charset="0"/>
              </a:endParaRPr>
            </a:p>
          </p:txBody>
        </p:sp>
      </p:grpSp>
      <p:sp>
        <p:nvSpPr>
          <p:cNvPr id="27655" name="Rectangle 92"/>
          <p:cNvSpPr>
            <a:spLocks noGrp="1" noChangeArrowheads="1"/>
          </p:cNvSpPr>
          <p:nvPr>
            <p:ph type="title"/>
          </p:nvPr>
        </p:nvSpPr>
        <p:spPr/>
        <p:txBody>
          <a:bodyPr/>
          <a:lstStyle/>
          <a:p>
            <a:pPr eaLnBrk="1" hangingPunct="1"/>
            <a:r>
              <a:rPr lang="en-US" altLang="en-US" sz="2400" smtClean="0"/>
              <a:t>Base Pair Bonding</a:t>
            </a:r>
          </a:p>
        </p:txBody>
      </p:sp>
      <p:sp>
        <p:nvSpPr>
          <p:cNvPr id="27656" name="Text Box 89"/>
          <p:cNvSpPr txBox="1">
            <a:spLocks noChangeArrowheads="1"/>
          </p:cNvSpPr>
          <p:nvPr/>
        </p:nvSpPr>
        <p:spPr bwMode="auto">
          <a:xfrm>
            <a:off x="2967038" y="5983288"/>
            <a:ext cx="90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1600">
                <a:latin typeface="Arial" panose="020B0604020202020204" pitchFamily="34" charset="0"/>
              </a:rPr>
              <a:t>guanine</a:t>
            </a:r>
            <a:endParaRPr lang="en-US" altLang="en-US" sz="1600">
              <a:latin typeface="Arial" panose="020B0604020202020204" pitchFamily="34" charset="0"/>
            </a:endParaRPr>
          </a:p>
        </p:txBody>
      </p:sp>
      <p:sp>
        <p:nvSpPr>
          <p:cNvPr id="27657" name="Text Box 88"/>
          <p:cNvSpPr txBox="1">
            <a:spLocks noChangeArrowheads="1"/>
          </p:cNvSpPr>
          <p:nvPr/>
        </p:nvSpPr>
        <p:spPr bwMode="auto">
          <a:xfrm>
            <a:off x="4489450" y="5995988"/>
            <a:ext cx="928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cytosine</a:t>
            </a:r>
          </a:p>
        </p:txBody>
      </p:sp>
      <p:sp>
        <p:nvSpPr>
          <p:cNvPr id="27658" name="Text Box 84"/>
          <p:cNvSpPr txBox="1">
            <a:spLocks noChangeArrowheads="1"/>
          </p:cNvSpPr>
          <p:nvPr/>
        </p:nvSpPr>
        <p:spPr bwMode="auto">
          <a:xfrm>
            <a:off x="4348163" y="4816475"/>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1600">
                <a:latin typeface="Arial" panose="020B0604020202020204" pitchFamily="34" charset="0"/>
              </a:rPr>
              <a:t>adenine</a:t>
            </a:r>
          </a:p>
        </p:txBody>
      </p:sp>
      <p:sp>
        <p:nvSpPr>
          <p:cNvPr id="27659" name="Text Box 86"/>
          <p:cNvSpPr txBox="1">
            <a:spLocks noChangeArrowheads="1"/>
          </p:cNvSpPr>
          <p:nvPr/>
        </p:nvSpPr>
        <p:spPr bwMode="auto">
          <a:xfrm>
            <a:off x="2944813" y="4808538"/>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1600">
                <a:latin typeface="Arial" panose="020B0604020202020204" pitchFamily="34" charset="0"/>
              </a:rPr>
              <a:t>thymine</a:t>
            </a:r>
            <a:endParaRPr lang="en-US" altLang="en-US" sz="16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331"/>
                                        </p:tgtEl>
                                        <p:attrNameLst>
                                          <p:attrName>style.visibility</p:attrName>
                                        </p:attrNameLst>
                                      </p:cBhvr>
                                      <p:to>
                                        <p:strVal val="visible"/>
                                      </p:to>
                                    </p:set>
                                    <p:animEffect transition="in" filter="wipe(up)">
                                      <p:cBhvr>
                                        <p:cTn id="7" dur="500"/>
                                        <p:tgtEl>
                                          <p:spTgt spid="10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0327"/>
                                        </p:tgtEl>
                                        <p:attrNameLst>
                                          <p:attrName>style.visibility</p:attrName>
                                        </p:attrNameLst>
                                      </p:cBhvr>
                                      <p:to>
                                        <p:strVal val="visible"/>
                                      </p:to>
                                    </p:set>
                                    <p:anim calcmode="lin" valueType="num">
                                      <p:cBhvr additive="base">
                                        <p:cTn id="12" dur="500" fill="hold"/>
                                        <p:tgtEl>
                                          <p:spTgt spid="10327"/>
                                        </p:tgtEl>
                                        <p:attrNameLst>
                                          <p:attrName>ppt_x</p:attrName>
                                        </p:attrNameLst>
                                      </p:cBhvr>
                                      <p:tavLst>
                                        <p:tav tm="0">
                                          <p:val>
                                            <p:strVal val="1+#ppt_w/2"/>
                                          </p:val>
                                        </p:tav>
                                        <p:tav tm="100000">
                                          <p:val>
                                            <p:strVal val="#ppt_x"/>
                                          </p:val>
                                        </p:tav>
                                      </p:tavLst>
                                    </p:anim>
                                    <p:anim calcmode="lin" valueType="num">
                                      <p:cBhvr additive="base">
                                        <p:cTn id="13" dur="500" fill="hold"/>
                                        <p:tgtEl>
                                          <p:spTgt spid="1032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0330"/>
                                        </p:tgtEl>
                                        <p:attrNameLst>
                                          <p:attrName>style.visibility</p:attrName>
                                        </p:attrNameLst>
                                      </p:cBhvr>
                                      <p:to>
                                        <p:strVal val="visible"/>
                                      </p:to>
                                    </p:set>
                                    <p:anim calcmode="lin" valueType="num">
                                      <p:cBhvr additive="base">
                                        <p:cTn id="18" dur="500" fill="hold"/>
                                        <p:tgtEl>
                                          <p:spTgt spid="10330"/>
                                        </p:tgtEl>
                                        <p:attrNameLst>
                                          <p:attrName>ppt_x</p:attrName>
                                        </p:attrNameLst>
                                      </p:cBhvr>
                                      <p:tavLst>
                                        <p:tav tm="0">
                                          <p:val>
                                            <p:strVal val="1+#ppt_w/2"/>
                                          </p:val>
                                        </p:tav>
                                        <p:tav tm="100000">
                                          <p:val>
                                            <p:strVal val="#ppt_x"/>
                                          </p:val>
                                        </p:tav>
                                      </p:tavLst>
                                    </p:anim>
                                    <p:anim calcmode="lin" valueType="num">
                                      <p:cBhvr additive="base">
                                        <p:cTn id="19" dur="500" fill="hold"/>
                                        <p:tgtEl>
                                          <p:spTgt spid="1033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0320"/>
                                        </p:tgtEl>
                                        <p:attrNameLst>
                                          <p:attrName>style.visibility</p:attrName>
                                        </p:attrNameLst>
                                      </p:cBhvr>
                                      <p:to>
                                        <p:strVal val="visible"/>
                                      </p:to>
                                    </p:set>
                                    <p:anim calcmode="lin" valueType="num">
                                      <p:cBhvr additive="base">
                                        <p:cTn id="24" dur="500" fill="hold"/>
                                        <p:tgtEl>
                                          <p:spTgt spid="10320"/>
                                        </p:tgtEl>
                                        <p:attrNameLst>
                                          <p:attrName>ppt_x</p:attrName>
                                        </p:attrNameLst>
                                      </p:cBhvr>
                                      <p:tavLst>
                                        <p:tav tm="0">
                                          <p:val>
                                            <p:strVal val="1+#ppt_w/2"/>
                                          </p:val>
                                        </p:tav>
                                        <p:tav tm="100000">
                                          <p:val>
                                            <p:strVal val="#ppt_x"/>
                                          </p:val>
                                        </p:tav>
                                      </p:tavLst>
                                    </p:anim>
                                    <p:anim calcmode="lin" valueType="num">
                                      <p:cBhvr additive="base">
                                        <p:cTn id="25" dur="500" fill="hold"/>
                                        <p:tgtEl>
                                          <p:spTgt spid="1032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10321"/>
                                        </p:tgtEl>
                                        <p:attrNameLst>
                                          <p:attrName>style.visibility</p:attrName>
                                        </p:attrNameLst>
                                      </p:cBhvr>
                                      <p:to>
                                        <p:strVal val="visible"/>
                                      </p:to>
                                    </p:set>
                                    <p:anim calcmode="lin" valueType="num">
                                      <p:cBhvr additive="base">
                                        <p:cTn id="30" dur="500" fill="hold"/>
                                        <p:tgtEl>
                                          <p:spTgt spid="10321"/>
                                        </p:tgtEl>
                                        <p:attrNameLst>
                                          <p:attrName>ppt_x</p:attrName>
                                        </p:attrNameLst>
                                      </p:cBhvr>
                                      <p:tavLst>
                                        <p:tav tm="0">
                                          <p:val>
                                            <p:strVal val="1+#ppt_w/2"/>
                                          </p:val>
                                        </p:tav>
                                        <p:tav tm="100000">
                                          <p:val>
                                            <p:strVal val="#ppt_x"/>
                                          </p:val>
                                        </p:tav>
                                      </p:tavLst>
                                    </p:anim>
                                    <p:anim calcmode="lin" valueType="num">
                                      <p:cBhvr additive="base">
                                        <p:cTn id="31" dur="500" fill="hold"/>
                                        <p:tgtEl>
                                          <p:spTgt spid="10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C:\My Documents\My Pictures\DNA\DNA Helix.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6176963" y="609600"/>
            <a:ext cx="25971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865188" y="927100"/>
            <a:ext cx="6345237" cy="709613"/>
          </a:xfrm>
        </p:spPr>
        <p:txBody>
          <a:bodyPr/>
          <a:lstStyle/>
          <a:p>
            <a:pPr eaLnBrk="1" hangingPunct="1"/>
            <a:r>
              <a:rPr lang="en-US" altLang="en-US" smtClean="0"/>
              <a:t>The Double Helix</a:t>
            </a:r>
          </a:p>
        </p:txBody>
      </p:sp>
      <p:sp>
        <p:nvSpPr>
          <p:cNvPr id="28676" name="Content Placeholder 2"/>
          <p:cNvSpPr>
            <a:spLocks noGrp="1"/>
          </p:cNvSpPr>
          <p:nvPr>
            <p:ph idx="1"/>
          </p:nvPr>
        </p:nvSpPr>
        <p:spPr>
          <a:xfrm>
            <a:off x="863600" y="2489200"/>
            <a:ext cx="5461000" cy="3987800"/>
          </a:xfrm>
        </p:spPr>
        <p:txBody>
          <a:bodyPr/>
          <a:lstStyle/>
          <a:p>
            <a:pPr eaLnBrk="1" hangingPunct="1"/>
            <a:r>
              <a:rPr lang="en-US" altLang="en-US" dirty="0" smtClean="0"/>
              <a:t>DNA molecules spiral around themselves to form a Double Helix.  </a:t>
            </a:r>
          </a:p>
          <a:p>
            <a:pPr eaLnBrk="1" hangingPunct="1"/>
            <a:r>
              <a:rPr lang="en-US" altLang="en-US" dirty="0" smtClean="0"/>
              <a:t>Roughly 6 feet of DNA strand is coiled inside the nucleus of every cell in our bodies.</a:t>
            </a:r>
          </a:p>
          <a:p>
            <a:pPr eaLnBrk="1" hangingPunct="1"/>
            <a:r>
              <a:rPr lang="en-US" altLang="en-US" dirty="0" smtClean="0"/>
              <a:t>The discovery of the DNA double helix was revolutionary and was awarded the Nobel Prize</a:t>
            </a:r>
            <a:r>
              <a:rPr lang="en-US" altLang="en-US" dirty="0" smtClean="0"/>
              <a:t>.</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25602"/>
                                        </p:tgtEl>
                                        <p:attrNameLst>
                                          <p:attrName>style.visibility</p:attrName>
                                        </p:attrNameLst>
                                      </p:cBhvr>
                                      <p:to>
                                        <p:strVal val="visible"/>
                                      </p:to>
                                    </p:set>
                                    <p:animEffect transition="in" filter="wipe(up)">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fade">
                                      <p:cBhvr>
                                        <p:cTn id="12" dur="500"/>
                                        <p:tgtEl>
                                          <p:spTgt spid="286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animEffect transition="in" filter="fade">
                                      <p:cBhvr>
                                        <p:cTn id="17" dur="500"/>
                                        <p:tgtEl>
                                          <p:spTgt spid="2867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6">
                                            <p:txEl>
                                              <p:pRg st="2" end="2"/>
                                            </p:txEl>
                                          </p:spTgt>
                                        </p:tgtEl>
                                        <p:attrNameLst>
                                          <p:attrName>style.visibility</p:attrName>
                                        </p:attrNameLst>
                                      </p:cBhvr>
                                      <p:to>
                                        <p:strVal val="visible"/>
                                      </p:to>
                                    </p:set>
                                    <p:animEffect transition="in" filter="fade">
                                      <p:cBhvr>
                                        <p:cTn id="22" dur="500"/>
                                        <p:tgtEl>
                                          <p:spTgt spid="286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title"/>
          </p:nvPr>
        </p:nvSpPr>
        <p:spPr>
          <a:xfrm>
            <a:off x="863600" y="990600"/>
            <a:ext cx="6345238" cy="709613"/>
          </a:xfrm>
        </p:spPr>
        <p:txBody>
          <a:bodyPr/>
          <a:lstStyle/>
          <a:p>
            <a:pPr eaLnBrk="1" hangingPunct="1"/>
            <a:r>
              <a:rPr lang="en-US" altLang="en-US" sz="2400" smtClean="0">
                <a:latin typeface="Arial" panose="020B0604020202020204" pitchFamily="34" charset="0"/>
              </a:rPr>
              <a:t>From nucleotides to amino acids</a:t>
            </a:r>
          </a:p>
        </p:txBody>
      </p:sp>
      <p:sp>
        <p:nvSpPr>
          <p:cNvPr id="2" name="Content Placeholder 1"/>
          <p:cNvSpPr>
            <a:spLocks noGrp="1"/>
          </p:cNvSpPr>
          <p:nvPr>
            <p:ph idx="1"/>
          </p:nvPr>
        </p:nvSpPr>
        <p:spPr/>
        <p:txBody>
          <a:bodyPr/>
          <a:lstStyle/>
          <a:p>
            <a:pPr>
              <a:defRPr/>
            </a:pPr>
            <a:endParaRPr lang="en-US" dirty="0" smtClean="0"/>
          </a:p>
          <a:p>
            <a:pPr>
              <a:defRPr/>
            </a:pPr>
            <a:r>
              <a:rPr lang="en-US" dirty="0" smtClean="0"/>
              <a:t>A group of three bases, called a triplet, controls the production of a particular amino acid in the cytoplasm of the cell.</a:t>
            </a:r>
          </a:p>
          <a:p>
            <a:pPr>
              <a:defRPr/>
            </a:pPr>
            <a:r>
              <a:rPr lang="en-US" dirty="0" smtClean="0"/>
              <a:t>The different amino acids and the order in which they are joined up determines the sort of protein being produced.</a:t>
            </a:r>
          </a:p>
          <a:p>
            <a:pPr>
              <a:defRPr/>
            </a:pPr>
            <a:r>
              <a:rPr lang="en-US" dirty="0" smtClean="0"/>
              <a:t>The sequence of bases in DNA forms what is called the Genetic Code.</a:t>
            </a:r>
          </a:p>
          <a:p>
            <a:pPr marL="0" indent="0">
              <a:buFont typeface="Wingdings 3" panose="05040102010807070707" pitchFamily="18"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8"/>
          <p:cNvSpPr txBox="1">
            <a:spLocks noChangeArrowheads="1"/>
          </p:cNvSpPr>
          <p:nvPr/>
        </p:nvSpPr>
        <p:spPr bwMode="auto">
          <a:xfrm>
            <a:off x="1370013" y="390525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400" b="1">
                <a:solidFill>
                  <a:schemeClr val="accent2"/>
                </a:solidFill>
              </a:rPr>
              <a:t>Ala</a:t>
            </a:r>
            <a:endParaRPr lang="en-US" altLang="en-US" sz="2400" b="1">
              <a:solidFill>
                <a:schemeClr val="accent2"/>
              </a:solidFill>
            </a:endParaRPr>
          </a:p>
        </p:txBody>
      </p:sp>
      <p:sp>
        <p:nvSpPr>
          <p:cNvPr id="31747" name="Text Box 42"/>
          <p:cNvSpPr txBox="1">
            <a:spLocks noChangeArrowheads="1"/>
          </p:cNvSpPr>
          <p:nvPr/>
        </p:nvSpPr>
        <p:spPr bwMode="auto">
          <a:xfrm>
            <a:off x="4375150" y="38481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400" b="1">
                <a:solidFill>
                  <a:schemeClr val="accent2"/>
                </a:solidFill>
              </a:rPr>
              <a:t>Arg</a:t>
            </a:r>
            <a:endParaRPr lang="en-US" altLang="en-US" sz="2400" b="1">
              <a:solidFill>
                <a:schemeClr val="accent2"/>
              </a:solidFill>
            </a:endParaRPr>
          </a:p>
        </p:txBody>
      </p:sp>
      <p:sp>
        <p:nvSpPr>
          <p:cNvPr id="31748" name="Text Box 43"/>
          <p:cNvSpPr txBox="1">
            <a:spLocks noChangeArrowheads="1"/>
          </p:cNvSpPr>
          <p:nvPr/>
        </p:nvSpPr>
        <p:spPr bwMode="auto">
          <a:xfrm>
            <a:off x="5229225" y="3863975"/>
            <a:ext cx="65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400" b="1">
                <a:solidFill>
                  <a:schemeClr val="accent2"/>
                </a:solidFill>
              </a:rPr>
              <a:t>Pro</a:t>
            </a:r>
            <a:endParaRPr lang="en-US" altLang="en-US" sz="2400" b="1">
              <a:solidFill>
                <a:schemeClr val="accent2"/>
              </a:solidFill>
            </a:endParaRPr>
          </a:p>
        </p:txBody>
      </p:sp>
      <p:sp>
        <p:nvSpPr>
          <p:cNvPr id="31749" name="Text Box 44"/>
          <p:cNvSpPr txBox="1">
            <a:spLocks noChangeArrowheads="1"/>
          </p:cNvSpPr>
          <p:nvPr/>
        </p:nvSpPr>
        <p:spPr bwMode="auto">
          <a:xfrm>
            <a:off x="6008688" y="3856038"/>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400" b="1">
                <a:solidFill>
                  <a:schemeClr val="accent2"/>
                </a:solidFill>
              </a:rPr>
              <a:t>Leu</a:t>
            </a:r>
            <a:endParaRPr lang="en-US" altLang="en-US" sz="2400" b="1">
              <a:solidFill>
                <a:schemeClr val="accent2"/>
              </a:solidFill>
            </a:endParaRPr>
          </a:p>
        </p:txBody>
      </p:sp>
      <p:sp>
        <p:nvSpPr>
          <p:cNvPr id="31750" name="Rectangle 61"/>
          <p:cNvSpPr>
            <a:spLocks noGrp="1" noChangeArrowheads="1"/>
          </p:cNvSpPr>
          <p:nvPr>
            <p:ph type="title"/>
          </p:nvPr>
        </p:nvSpPr>
        <p:spPr>
          <a:xfrm>
            <a:off x="865188" y="927100"/>
            <a:ext cx="6345237" cy="709613"/>
          </a:xfrm>
        </p:spPr>
        <p:txBody>
          <a:bodyPr/>
          <a:lstStyle/>
          <a:p>
            <a:pPr eaLnBrk="1" hangingPunct="1"/>
            <a:r>
              <a:rPr lang="en-US" altLang="en-US" sz="2400" smtClean="0">
                <a:latin typeface="Arial" panose="020B0604020202020204" pitchFamily="34" charset="0"/>
              </a:rPr>
              <a:t>Triplet code</a:t>
            </a:r>
          </a:p>
        </p:txBody>
      </p:sp>
      <p:sp>
        <p:nvSpPr>
          <p:cNvPr id="2" name="Content Placeholder 1"/>
          <p:cNvSpPr>
            <a:spLocks noGrp="1"/>
          </p:cNvSpPr>
          <p:nvPr>
            <p:ph idx="1"/>
          </p:nvPr>
        </p:nvSpPr>
        <p:spPr>
          <a:xfrm>
            <a:off x="958850" y="2438400"/>
            <a:ext cx="7218363" cy="3632200"/>
          </a:xfrm>
        </p:spPr>
        <p:txBody>
          <a:bodyPr/>
          <a:lstStyle/>
          <a:p>
            <a:r>
              <a:rPr lang="en-US" altLang="en-US" dirty="0" smtClean="0"/>
              <a:t>Each triplet codes for a specific amino acid.  For example:</a:t>
            </a:r>
          </a:p>
          <a:p>
            <a:r>
              <a:rPr lang="en-US" altLang="en-US" dirty="0" smtClean="0"/>
              <a:t>CAA – CAC – CCA – CCA – GGG – GAG – GCA</a:t>
            </a:r>
          </a:p>
          <a:p>
            <a:endParaRPr lang="en-US" altLang="en-US" dirty="0" smtClean="0"/>
          </a:p>
          <a:p>
            <a:endParaRPr lang="en-US" altLang="en-US" dirty="0" smtClean="0"/>
          </a:p>
          <a:p>
            <a:endParaRPr lang="en-US" altLang="en-US" dirty="0" smtClean="0"/>
          </a:p>
          <a:p>
            <a:r>
              <a:rPr lang="en-US" altLang="en-US" dirty="0" smtClean="0"/>
              <a:t>The amino acids are joined together in the correct sequence to make part of a protein</a:t>
            </a:r>
          </a:p>
          <a:p>
            <a:r>
              <a:rPr lang="en-US" altLang="en-US" dirty="0" smtClean="0"/>
              <a:t>ALA-VAL-GLY-GLY-ARG-PRO-LEU strings together to form part of a protein.</a:t>
            </a:r>
          </a:p>
        </p:txBody>
      </p:sp>
      <p:sp>
        <p:nvSpPr>
          <p:cNvPr id="6" name="Down Arrow 5"/>
          <p:cNvSpPr/>
          <p:nvPr/>
        </p:nvSpPr>
        <p:spPr>
          <a:xfrm>
            <a:off x="1495425" y="3314700"/>
            <a:ext cx="3524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Down Arrow 46"/>
          <p:cNvSpPr/>
          <p:nvPr/>
        </p:nvSpPr>
        <p:spPr>
          <a:xfrm>
            <a:off x="2243138" y="3314700"/>
            <a:ext cx="3524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Down Arrow 47"/>
          <p:cNvSpPr/>
          <p:nvPr/>
        </p:nvSpPr>
        <p:spPr>
          <a:xfrm>
            <a:off x="3022600" y="3314700"/>
            <a:ext cx="3524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Down Arrow 48"/>
          <p:cNvSpPr/>
          <p:nvPr/>
        </p:nvSpPr>
        <p:spPr>
          <a:xfrm>
            <a:off x="3765550" y="3314700"/>
            <a:ext cx="3524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Down Arrow 49"/>
          <p:cNvSpPr/>
          <p:nvPr/>
        </p:nvSpPr>
        <p:spPr>
          <a:xfrm>
            <a:off x="4568825" y="3314700"/>
            <a:ext cx="3524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Down Arrow 50"/>
          <p:cNvSpPr/>
          <p:nvPr/>
        </p:nvSpPr>
        <p:spPr>
          <a:xfrm>
            <a:off x="5392738" y="3314700"/>
            <a:ext cx="3524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Down Arrow 51"/>
          <p:cNvSpPr/>
          <p:nvPr/>
        </p:nvSpPr>
        <p:spPr>
          <a:xfrm>
            <a:off x="6189663" y="3314700"/>
            <a:ext cx="3524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9" name="Text Box 18"/>
          <p:cNvSpPr txBox="1">
            <a:spLocks noChangeArrowheads="1"/>
          </p:cNvSpPr>
          <p:nvPr/>
        </p:nvSpPr>
        <p:spPr bwMode="auto">
          <a:xfrm>
            <a:off x="2106613" y="3883025"/>
            <a:ext cx="6180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400" b="1" dirty="0" smtClean="0">
                <a:solidFill>
                  <a:schemeClr val="accent2"/>
                </a:solidFill>
              </a:rPr>
              <a:t>Val</a:t>
            </a:r>
            <a:endParaRPr lang="en-US" altLang="en-US" sz="2400" b="1" dirty="0">
              <a:solidFill>
                <a:schemeClr val="accent2"/>
              </a:solidFill>
            </a:endParaRPr>
          </a:p>
        </p:txBody>
      </p:sp>
      <p:sp>
        <p:nvSpPr>
          <p:cNvPr id="31760" name="Text Box 21"/>
          <p:cNvSpPr txBox="1">
            <a:spLocks noChangeArrowheads="1"/>
          </p:cNvSpPr>
          <p:nvPr/>
        </p:nvSpPr>
        <p:spPr bwMode="auto">
          <a:xfrm>
            <a:off x="2830513" y="3883025"/>
            <a:ext cx="6623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400" b="1" dirty="0" err="1" smtClean="0">
                <a:solidFill>
                  <a:schemeClr val="accent2"/>
                </a:solidFill>
              </a:rPr>
              <a:t>Gly</a:t>
            </a:r>
            <a:endParaRPr lang="en-US" altLang="en-US" sz="2400" b="1" dirty="0">
              <a:solidFill>
                <a:schemeClr val="accent2"/>
              </a:solidFill>
            </a:endParaRPr>
          </a:p>
        </p:txBody>
      </p:sp>
      <p:sp>
        <p:nvSpPr>
          <p:cNvPr id="31761" name="Text Box 21"/>
          <p:cNvSpPr txBox="1">
            <a:spLocks noChangeArrowheads="1"/>
          </p:cNvSpPr>
          <p:nvPr/>
        </p:nvSpPr>
        <p:spPr bwMode="auto">
          <a:xfrm>
            <a:off x="3586163" y="3870325"/>
            <a:ext cx="65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GB" altLang="en-US" sz="2400" b="1">
                <a:solidFill>
                  <a:schemeClr val="accent2"/>
                </a:solidFill>
              </a:rPr>
              <a:t>Gly</a:t>
            </a:r>
            <a:endParaRPr lang="en-US" altLang="en-US" sz="24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Grp="1" noChangeArrowheads="1"/>
          </p:cNvSpPr>
          <p:nvPr>
            <p:ph type="title"/>
          </p:nvPr>
        </p:nvSpPr>
        <p:spPr>
          <a:xfrm>
            <a:off x="865188" y="927100"/>
            <a:ext cx="6345237" cy="709613"/>
          </a:xfrm>
        </p:spPr>
        <p:txBody>
          <a:bodyPr/>
          <a:lstStyle/>
          <a:p>
            <a:pPr eaLnBrk="1" hangingPunct="1"/>
            <a:r>
              <a:rPr lang="en-US" altLang="en-US" sz="2400" smtClean="0">
                <a:latin typeface="Arial" panose="020B0604020202020204" pitchFamily="34" charset="0"/>
              </a:rPr>
              <a:t>DNA and enzymes</a:t>
            </a:r>
          </a:p>
        </p:txBody>
      </p:sp>
      <p:sp>
        <p:nvSpPr>
          <p:cNvPr id="2" name="Content Placeholder 1"/>
          <p:cNvSpPr>
            <a:spLocks noGrp="1"/>
          </p:cNvSpPr>
          <p:nvPr>
            <p:ph idx="1"/>
          </p:nvPr>
        </p:nvSpPr>
        <p:spPr/>
        <p:txBody>
          <a:bodyPr/>
          <a:lstStyle/>
          <a:p>
            <a:r>
              <a:rPr lang="en-US" altLang="en-US" dirty="0" smtClean="0"/>
              <a:t>Proteins build all the different structures in the cells</a:t>
            </a:r>
          </a:p>
          <a:p>
            <a:r>
              <a:rPr lang="en-US" altLang="en-US" dirty="0" smtClean="0"/>
              <a:t>Proteins also make enzymes</a:t>
            </a:r>
          </a:p>
          <a:p>
            <a:r>
              <a:rPr lang="en-US" altLang="en-US" dirty="0" smtClean="0"/>
              <a:t>The DNA controls which enzymes are made and the enzymes determine what reactions take place throughout the body.</a:t>
            </a:r>
          </a:p>
          <a:p>
            <a:r>
              <a:rPr lang="en-US" altLang="en-US" dirty="0" smtClean="0"/>
              <a:t>This helps create all the different types of cells within an organism (heart cell, brain cell, skin cell, </a:t>
            </a:r>
            <a:r>
              <a:rPr lang="en-US" altLang="en-US" dirty="0" err="1" smtClean="0"/>
              <a:t>etc</a:t>
            </a:r>
            <a:r>
              <a:rPr lang="en-US" altLang="en-US" dirty="0" smtClean="0"/>
              <a:t>…)</a:t>
            </a:r>
          </a:p>
          <a:p>
            <a:r>
              <a:rPr lang="en-US" altLang="en-US" dirty="0" smtClean="0"/>
              <a:t>DNA exerts its control over the entire human body through enzymes.</a:t>
            </a:r>
          </a:p>
          <a:p>
            <a:r>
              <a:rPr lang="en-US" altLang="en-US" dirty="0" smtClean="0"/>
              <a:t>UP NEXT: Chromosomes, Genes and Alleles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title"/>
          </p:nvPr>
        </p:nvSpPr>
        <p:spPr>
          <a:xfrm>
            <a:off x="865188" y="927100"/>
            <a:ext cx="6345237" cy="709613"/>
          </a:xfrm>
        </p:spPr>
        <p:txBody>
          <a:bodyPr/>
          <a:lstStyle/>
          <a:p>
            <a:pPr eaLnBrk="1" hangingPunct="1"/>
            <a:r>
              <a:rPr lang="en-US" altLang="en-US" sz="2400" smtClean="0">
                <a:latin typeface="Arial" panose="020B0604020202020204" pitchFamily="34" charset="0"/>
              </a:rPr>
              <a:t>DNA</a:t>
            </a:r>
          </a:p>
        </p:txBody>
      </p:sp>
      <p:sp>
        <p:nvSpPr>
          <p:cNvPr id="18435" name="Content Placeholder 1"/>
          <p:cNvSpPr>
            <a:spLocks noGrp="1"/>
          </p:cNvSpPr>
          <p:nvPr>
            <p:ph idx="1"/>
          </p:nvPr>
        </p:nvSpPr>
        <p:spPr/>
        <p:txBody>
          <a:bodyPr/>
          <a:lstStyle/>
          <a:p>
            <a:pPr eaLnBrk="1" hangingPunct="1"/>
            <a:r>
              <a:rPr lang="en-US" altLang="en-US" dirty="0" smtClean="0"/>
              <a:t>DNA stands for deoxyribonucleic acid</a:t>
            </a:r>
          </a:p>
          <a:p>
            <a:pPr eaLnBrk="1" hangingPunct="1"/>
            <a:r>
              <a:rPr lang="en-US" altLang="en-US" dirty="0" smtClean="0"/>
              <a:t>This chemical substance is present in the nucleus of all cells in all living organisms.</a:t>
            </a:r>
          </a:p>
          <a:p>
            <a:pPr eaLnBrk="1" hangingPunct="1"/>
            <a:r>
              <a:rPr lang="en-US" altLang="en-US" dirty="0" smtClean="0"/>
              <a:t>DNA controls all the chemical changes which take place in cells.</a:t>
            </a:r>
          </a:p>
          <a:p>
            <a:pPr eaLnBrk="1" hangingPunct="1"/>
            <a:r>
              <a:rPr lang="en-US" altLang="en-US" dirty="0" smtClean="0"/>
              <a:t>DNA dictates what kind of cell is formed (muscle vs blood, vs nerve)</a:t>
            </a:r>
          </a:p>
          <a:p>
            <a:pPr eaLnBrk="1" hangingPunct="1"/>
            <a:r>
              <a:rPr lang="en-US" altLang="en-US" dirty="0" smtClean="0"/>
              <a:t>Our complete DNA forms our GENOME.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a:xfrm>
            <a:off x="865188" y="927100"/>
            <a:ext cx="6345237" cy="709613"/>
          </a:xfrm>
        </p:spPr>
        <p:txBody>
          <a:bodyPr/>
          <a:lstStyle/>
          <a:p>
            <a:pPr eaLnBrk="1" hangingPunct="1"/>
            <a:r>
              <a:rPr lang="en-US" altLang="en-US" sz="2400" smtClean="0">
                <a:latin typeface="Arial" panose="020B0604020202020204" pitchFamily="34" charset="0"/>
              </a:rPr>
              <a:t>What makes up a DNA molecule</a:t>
            </a:r>
          </a:p>
        </p:txBody>
      </p:sp>
      <p:sp>
        <p:nvSpPr>
          <p:cNvPr id="19459" name="Content Placeholder 1"/>
          <p:cNvSpPr>
            <a:spLocks noGrp="1"/>
          </p:cNvSpPr>
          <p:nvPr>
            <p:ph idx="1"/>
          </p:nvPr>
        </p:nvSpPr>
        <p:spPr>
          <a:xfrm>
            <a:off x="1143000" y="2438400"/>
            <a:ext cx="6345238" cy="4191000"/>
          </a:xfrm>
        </p:spPr>
        <p:txBody>
          <a:bodyPr/>
          <a:lstStyle/>
          <a:p>
            <a:pPr eaLnBrk="1" hangingPunct="1"/>
            <a:r>
              <a:rPr lang="en-US" altLang="en-US" dirty="0" smtClean="0"/>
              <a:t>DNA is a very large molecule made up of a long chain of sub-units</a:t>
            </a:r>
          </a:p>
          <a:p>
            <a:pPr eaLnBrk="1" hangingPunct="1"/>
            <a:r>
              <a:rPr lang="en-US" altLang="en-US" dirty="0" smtClean="0"/>
              <a:t>These sub units are called nucleotides.</a:t>
            </a:r>
          </a:p>
          <a:p>
            <a:pPr eaLnBrk="1" hangingPunct="1"/>
            <a:r>
              <a:rPr lang="en-US" altLang="en-US" dirty="0" smtClean="0"/>
              <a:t>Each nucleotide is made up of</a:t>
            </a:r>
          </a:p>
          <a:p>
            <a:pPr lvl="1" eaLnBrk="1" hangingPunct="1"/>
            <a:r>
              <a:rPr lang="en-US" altLang="en-US" dirty="0" smtClean="0"/>
              <a:t>A sugar called deoxyribose</a:t>
            </a:r>
          </a:p>
          <a:p>
            <a:pPr lvl="1" eaLnBrk="1" hangingPunct="1"/>
            <a:r>
              <a:rPr lang="en-US" altLang="en-US" dirty="0" smtClean="0"/>
              <a:t>A phosphate group (PO</a:t>
            </a:r>
            <a:r>
              <a:rPr lang="en-US" altLang="en-US" baseline="-25000" dirty="0" smtClean="0"/>
              <a:t>4</a:t>
            </a:r>
            <a:r>
              <a:rPr lang="en-US" altLang="en-US" dirty="0" smtClean="0"/>
              <a:t>)</a:t>
            </a:r>
          </a:p>
          <a:p>
            <a:pPr lvl="1" eaLnBrk="1" hangingPunct="1"/>
            <a:r>
              <a:rPr lang="en-US" altLang="en-US" dirty="0" smtClean="0"/>
              <a:t>An organic 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fade">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fade">
                                      <p:cBhvr>
                                        <p:cTn id="3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AutoShape 11"/>
          <p:cNvSpPr>
            <a:spLocks noChangeArrowheads="1"/>
          </p:cNvSpPr>
          <p:nvPr/>
        </p:nvSpPr>
        <p:spPr bwMode="auto">
          <a:xfrm>
            <a:off x="2971800" y="4419600"/>
            <a:ext cx="2286000" cy="2057400"/>
          </a:xfrm>
          <a:prstGeom prst="pentagon">
            <a:avLst/>
          </a:prstGeom>
          <a:solidFill>
            <a:srgbClr val="EAEAEA"/>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endParaRPr lang="en-US" altLang="en-US"/>
          </a:p>
        </p:txBody>
      </p:sp>
      <p:sp>
        <p:nvSpPr>
          <p:cNvPr id="20483" name="Rectangle 13"/>
          <p:cNvSpPr>
            <a:spLocks noGrp="1" noChangeArrowheads="1"/>
          </p:cNvSpPr>
          <p:nvPr>
            <p:ph type="title"/>
          </p:nvPr>
        </p:nvSpPr>
        <p:spPr>
          <a:xfrm>
            <a:off x="865188" y="927100"/>
            <a:ext cx="6345237" cy="709613"/>
          </a:xfrm>
        </p:spPr>
        <p:txBody>
          <a:bodyPr/>
          <a:lstStyle/>
          <a:p>
            <a:pPr eaLnBrk="1" hangingPunct="1"/>
            <a:r>
              <a:rPr lang="en-US" altLang="en-US" sz="2400" smtClean="0">
                <a:latin typeface="Arial" panose="020B0604020202020204" pitchFamily="34" charset="0"/>
              </a:rPr>
              <a:t>Deoxyribose and phosphates</a:t>
            </a:r>
          </a:p>
        </p:txBody>
      </p:sp>
      <p:sp>
        <p:nvSpPr>
          <p:cNvPr id="20484" name="Content Placeholder 1"/>
          <p:cNvSpPr>
            <a:spLocks noGrp="1"/>
          </p:cNvSpPr>
          <p:nvPr>
            <p:ph idx="1"/>
          </p:nvPr>
        </p:nvSpPr>
        <p:spPr>
          <a:xfrm>
            <a:off x="863600" y="2457450"/>
            <a:ext cx="6346825" cy="3530600"/>
          </a:xfrm>
        </p:spPr>
        <p:txBody>
          <a:bodyPr/>
          <a:lstStyle/>
          <a:p>
            <a:pPr eaLnBrk="1" hangingPunct="1"/>
            <a:r>
              <a:rPr lang="en-US" altLang="en-US" dirty="0" smtClean="0"/>
              <a:t>Deoxyribose is a sugar, very similar to glucose, and provides the structural support for the DNA molecule.</a:t>
            </a:r>
          </a:p>
          <a:p>
            <a:pPr eaLnBrk="1" hangingPunct="1"/>
            <a:r>
              <a:rPr lang="en-US" altLang="en-US" dirty="0" smtClean="0"/>
              <a:t>The Phosphate group (PO4), also acts as structural support.</a:t>
            </a:r>
          </a:p>
          <a:p>
            <a:pPr eaLnBrk="1" hangingPunct="1"/>
            <a:r>
              <a:rPr lang="en-US" altLang="en-US" dirty="0" smtClean="0"/>
              <a:t>In DNA drawings, the Deoxyribose is usually drawn with a pentagon.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fade">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fade">
                                      <p:cBhvr>
                                        <p:cTn id="12" dur="5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fade">
                                      <p:cBhvr>
                                        <p:cTn id="17" dur="500"/>
                                        <p:tgtEl>
                                          <p:spTgt spid="20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31"/>
                                        </p:tgtEl>
                                        <p:attrNameLst>
                                          <p:attrName>style.visibility</p:attrName>
                                        </p:attrNameLst>
                                      </p:cBhvr>
                                      <p:to>
                                        <p:strVal val="visible"/>
                                      </p:to>
                                    </p:set>
                                    <p:animEffect transition="in" filter="fade">
                                      <p:cBhvr>
                                        <p:cTn id="22"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1"/>
          <p:cNvGrpSpPr>
            <a:grpSpLocks/>
          </p:cNvGrpSpPr>
          <p:nvPr/>
        </p:nvGrpSpPr>
        <p:grpSpPr bwMode="auto">
          <a:xfrm>
            <a:off x="1020763" y="2844800"/>
            <a:ext cx="6838950" cy="1017588"/>
            <a:chOff x="576" y="780"/>
            <a:chExt cx="4289" cy="933"/>
          </a:xfrm>
        </p:grpSpPr>
        <p:sp>
          <p:nvSpPr>
            <p:cNvPr id="6147" name="Text Box 3"/>
            <p:cNvSpPr txBox="1">
              <a:spLocks noChangeArrowheads="1"/>
            </p:cNvSpPr>
            <p:nvPr/>
          </p:nvSpPr>
          <p:spPr bwMode="auto">
            <a:xfrm>
              <a:off x="576" y="1057"/>
              <a:ext cx="1194" cy="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GB" altLang="en-US" dirty="0">
                  <a:latin typeface="+mn-lt"/>
                </a:rPr>
                <a:t>Adenine</a:t>
              </a:r>
              <a:endParaRPr lang="en-US" altLang="en-US" dirty="0">
                <a:latin typeface="+mn-lt"/>
              </a:endParaRPr>
            </a:p>
          </p:txBody>
        </p:sp>
        <p:pic>
          <p:nvPicPr>
            <p:cNvPr id="21521" name="Picture 6" descr="C:\My Documents\My Pictures\DNA\DNA adenine.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920" y="780"/>
              <a:ext cx="2208"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Text Box 17"/>
            <p:cNvSpPr txBox="1">
              <a:spLocks noChangeArrowheads="1"/>
            </p:cNvSpPr>
            <p:nvPr/>
          </p:nvSpPr>
          <p:spPr bwMode="auto">
            <a:xfrm>
              <a:off x="4368" y="1057"/>
              <a:ext cx="497" cy="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dirty="0">
                  <a:latin typeface="+mn-lt"/>
                </a:rPr>
                <a:t>(A)</a:t>
              </a:r>
              <a:endParaRPr lang="en-US" altLang="en-US" dirty="0">
                <a:latin typeface="+mn-lt"/>
              </a:endParaRPr>
            </a:p>
          </p:txBody>
        </p:sp>
      </p:grpSp>
      <p:grpSp>
        <p:nvGrpSpPr>
          <p:cNvPr id="21507" name="Group 22"/>
          <p:cNvGrpSpPr>
            <a:grpSpLocks/>
          </p:cNvGrpSpPr>
          <p:nvPr/>
        </p:nvGrpSpPr>
        <p:grpSpPr bwMode="auto">
          <a:xfrm>
            <a:off x="998538" y="3646279"/>
            <a:ext cx="6759575" cy="811158"/>
            <a:chOff x="576" y="1653"/>
            <a:chExt cx="4258" cy="780"/>
          </a:xfrm>
        </p:grpSpPr>
        <p:sp>
          <p:nvSpPr>
            <p:cNvPr id="6155" name="Text Box 11"/>
            <p:cNvSpPr txBox="1">
              <a:spLocks noChangeArrowheads="1"/>
            </p:cNvSpPr>
            <p:nvPr/>
          </p:nvSpPr>
          <p:spPr bwMode="auto">
            <a:xfrm>
              <a:off x="576" y="1871"/>
              <a:ext cx="1141"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dirty="0">
                  <a:latin typeface="+mn-lt"/>
                </a:rPr>
                <a:t>Thymine</a:t>
              </a:r>
              <a:endParaRPr lang="en-US" altLang="en-US" dirty="0">
                <a:latin typeface="+mn-lt"/>
              </a:endParaRPr>
            </a:p>
          </p:txBody>
        </p:sp>
        <p:pic>
          <p:nvPicPr>
            <p:cNvPr id="21518" name="Picture 13" descr="C:\My Documents\My Pictures\DNA\DNA Thymine.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940" y="1653"/>
              <a:ext cx="2208"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8"/>
            <p:cNvSpPr txBox="1">
              <a:spLocks noChangeArrowheads="1"/>
            </p:cNvSpPr>
            <p:nvPr/>
          </p:nvSpPr>
          <p:spPr bwMode="auto">
            <a:xfrm>
              <a:off x="4416" y="1871"/>
              <a:ext cx="418"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dirty="0">
                  <a:latin typeface="+mn-lt"/>
                </a:rPr>
                <a:t>(T)</a:t>
              </a:r>
              <a:endParaRPr lang="en-US" altLang="en-US" dirty="0">
                <a:latin typeface="+mn-lt"/>
              </a:endParaRPr>
            </a:p>
          </p:txBody>
        </p:sp>
      </p:grpSp>
      <p:grpSp>
        <p:nvGrpSpPr>
          <p:cNvPr id="21508" name="Group 23"/>
          <p:cNvGrpSpPr>
            <a:grpSpLocks/>
          </p:cNvGrpSpPr>
          <p:nvPr/>
        </p:nvGrpSpPr>
        <p:grpSpPr bwMode="auto">
          <a:xfrm>
            <a:off x="1020763" y="4454525"/>
            <a:ext cx="6842125" cy="893763"/>
            <a:chOff x="624" y="2496"/>
            <a:chExt cx="4310" cy="809"/>
          </a:xfrm>
        </p:grpSpPr>
        <p:sp>
          <p:nvSpPr>
            <p:cNvPr id="6151" name="Text Box 7"/>
            <p:cNvSpPr txBox="1">
              <a:spLocks noChangeArrowheads="1"/>
            </p:cNvSpPr>
            <p:nvPr/>
          </p:nvSpPr>
          <p:spPr bwMode="auto">
            <a:xfrm>
              <a:off x="624" y="2689"/>
              <a:ext cx="1199"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dirty="0">
                  <a:latin typeface="+mn-lt"/>
                </a:rPr>
                <a:t>Cytosine</a:t>
              </a:r>
              <a:endParaRPr lang="en-US" altLang="en-US" dirty="0">
                <a:latin typeface="+mn-lt"/>
              </a:endParaRPr>
            </a:p>
          </p:txBody>
        </p:sp>
        <p:pic>
          <p:nvPicPr>
            <p:cNvPr id="21515" name="Picture 9" descr="C:\My Documents\My Pictures\DNA\DNA Cytosine.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2016" y="2496"/>
              <a:ext cx="2304"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19"/>
            <p:cNvSpPr txBox="1">
              <a:spLocks noChangeArrowheads="1"/>
            </p:cNvSpPr>
            <p:nvPr/>
          </p:nvSpPr>
          <p:spPr bwMode="auto">
            <a:xfrm>
              <a:off x="4416" y="2689"/>
              <a:ext cx="518"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a:latin typeface="+mn-lt"/>
                </a:rPr>
                <a:t>(C)</a:t>
              </a:r>
              <a:endParaRPr lang="en-US" altLang="en-US">
                <a:latin typeface="+mn-lt"/>
              </a:endParaRPr>
            </a:p>
          </p:txBody>
        </p:sp>
      </p:grpSp>
      <p:grpSp>
        <p:nvGrpSpPr>
          <p:cNvPr id="21509" name="Group 24"/>
          <p:cNvGrpSpPr>
            <a:grpSpLocks/>
          </p:cNvGrpSpPr>
          <p:nvPr/>
        </p:nvGrpSpPr>
        <p:grpSpPr bwMode="auto">
          <a:xfrm>
            <a:off x="1082675" y="5262563"/>
            <a:ext cx="6865938" cy="815975"/>
            <a:chOff x="672" y="3408"/>
            <a:chExt cx="4325" cy="688"/>
          </a:xfrm>
        </p:grpSpPr>
        <p:sp>
          <p:nvSpPr>
            <p:cNvPr id="6158" name="Text Box 14"/>
            <p:cNvSpPr txBox="1">
              <a:spLocks noChangeArrowheads="1"/>
            </p:cNvSpPr>
            <p:nvPr/>
          </p:nvSpPr>
          <p:spPr bwMode="auto">
            <a:xfrm>
              <a:off x="672" y="3553"/>
              <a:ext cx="1210"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dirty="0">
                  <a:latin typeface="+mn-lt"/>
                </a:rPr>
                <a:t>Guanine</a:t>
              </a:r>
              <a:endParaRPr lang="en-US" altLang="en-US" dirty="0">
                <a:latin typeface="+mn-lt"/>
              </a:endParaRPr>
            </a:p>
          </p:txBody>
        </p:sp>
        <p:pic>
          <p:nvPicPr>
            <p:cNvPr id="21512" name="Picture 16" descr="C:\My Documents\My Pictures\DNA\DNA Guanine.jpg"/>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2064" y="3408"/>
              <a:ext cx="220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Text Box 20"/>
            <p:cNvSpPr txBox="1">
              <a:spLocks noChangeArrowheads="1"/>
            </p:cNvSpPr>
            <p:nvPr/>
          </p:nvSpPr>
          <p:spPr bwMode="auto">
            <a:xfrm>
              <a:off x="4464" y="3504"/>
              <a:ext cx="533" cy="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a:latin typeface="+mn-lt"/>
                </a:rPr>
                <a:t>(G)</a:t>
              </a:r>
              <a:endParaRPr lang="en-US" altLang="en-US">
                <a:latin typeface="+mn-lt"/>
              </a:endParaRPr>
            </a:p>
          </p:txBody>
        </p:sp>
      </p:grpSp>
      <p:sp>
        <p:nvSpPr>
          <p:cNvPr id="6170" name="Rectangle 26"/>
          <p:cNvSpPr>
            <a:spLocks noGrp="1" noChangeArrowheads="1"/>
          </p:cNvSpPr>
          <p:nvPr>
            <p:ph type="title"/>
          </p:nvPr>
        </p:nvSpPr>
        <p:spPr/>
        <p:txBody>
          <a:bodyPr rtlCol="0">
            <a:noAutofit/>
          </a:bodyPr>
          <a:lstStyle/>
          <a:p>
            <a:pPr eaLnBrk="1" fontAlgn="auto" hangingPunct="1">
              <a:spcAft>
                <a:spcPts val="0"/>
              </a:spcAft>
              <a:defRPr/>
            </a:pPr>
            <a:r>
              <a:rPr lang="en-US" altLang="en-US" sz="2400" dirty="0">
                <a:latin typeface="+mn-lt"/>
              </a:rPr>
              <a:t>The </a:t>
            </a:r>
            <a:r>
              <a:rPr lang="en-US" altLang="en-US" sz="2400" dirty="0" smtClean="0">
                <a:latin typeface="+mn-lt"/>
              </a:rPr>
              <a:t>4 organic bases</a:t>
            </a:r>
            <a:endParaRPr lang="en-US" altLang="en-US" sz="24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My Documents\My Pictures\DNA\DNA adenine.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4638675" y="3951288"/>
            <a:ext cx="35052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39"/>
          <p:cNvGrpSpPr>
            <a:grpSpLocks/>
          </p:cNvGrpSpPr>
          <p:nvPr/>
        </p:nvGrpSpPr>
        <p:grpSpPr bwMode="auto">
          <a:xfrm>
            <a:off x="685800" y="3657600"/>
            <a:ext cx="6530975" cy="3038475"/>
            <a:chOff x="576" y="1968"/>
            <a:chExt cx="4114" cy="1914"/>
          </a:xfrm>
        </p:grpSpPr>
        <p:sp>
          <p:nvSpPr>
            <p:cNvPr id="7179" name="Text Box 11"/>
            <p:cNvSpPr txBox="1">
              <a:spLocks noChangeArrowheads="1"/>
            </p:cNvSpPr>
            <p:nvPr/>
          </p:nvSpPr>
          <p:spPr bwMode="auto">
            <a:xfrm>
              <a:off x="3648" y="2496"/>
              <a:ext cx="104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2800" dirty="0">
                  <a:latin typeface="+mn-lt"/>
                </a:rPr>
                <a:t>adenine</a:t>
              </a:r>
              <a:endParaRPr lang="en-US" altLang="en-US" sz="2800" dirty="0">
                <a:latin typeface="+mn-lt"/>
              </a:endParaRPr>
            </a:p>
          </p:txBody>
        </p:sp>
        <p:sp>
          <p:nvSpPr>
            <p:cNvPr id="7180" name="Text Box 12"/>
            <p:cNvSpPr txBox="1">
              <a:spLocks noChangeArrowheads="1"/>
            </p:cNvSpPr>
            <p:nvPr/>
          </p:nvSpPr>
          <p:spPr bwMode="auto">
            <a:xfrm>
              <a:off x="1632" y="3552"/>
              <a:ext cx="144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2800" dirty="0">
                  <a:latin typeface="+mn-lt"/>
                </a:rPr>
                <a:t>deoxyribose</a:t>
              </a:r>
              <a:endParaRPr lang="en-US" altLang="en-US" sz="2800" dirty="0">
                <a:latin typeface="+mn-lt"/>
              </a:endParaRPr>
            </a:p>
          </p:txBody>
        </p:sp>
        <p:sp>
          <p:nvSpPr>
            <p:cNvPr id="7174" name="AutoShape 6"/>
            <p:cNvSpPr>
              <a:spLocks noChangeArrowheads="1"/>
            </p:cNvSpPr>
            <p:nvPr/>
          </p:nvSpPr>
          <p:spPr bwMode="auto">
            <a:xfrm>
              <a:off x="1536" y="2256"/>
              <a:ext cx="1200" cy="1104"/>
            </a:xfrm>
            <a:prstGeom prst="pentagon">
              <a:avLst/>
            </a:prstGeom>
            <a:solidFill>
              <a:srgbClr val="EAEAEA"/>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7171" name="Text Box 3"/>
            <p:cNvSpPr txBox="1">
              <a:spLocks noChangeArrowheads="1"/>
            </p:cNvSpPr>
            <p:nvPr/>
          </p:nvSpPr>
          <p:spPr bwMode="auto">
            <a:xfrm>
              <a:off x="576" y="1968"/>
              <a:ext cx="6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GB" altLang="en-US" dirty="0">
                  <a:latin typeface="+mn-lt"/>
                </a:rPr>
                <a:t>PO</a:t>
              </a:r>
              <a:r>
                <a:rPr lang="en-GB" altLang="en-US" baseline="-25000" dirty="0">
                  <a:latin typeface="+mn-lt"/>
                </a:rPr>
                <a:t>4</a:t>
              </a:r>
              <a:endParaRPr lang="en-US" altLang="en-US" baseline="-25000" dirty="0">
                <a:latin typeface="+mn-lt"/>
              </a:endParaRPr>
            </a:p>
          </p:txBody>
        </p:sp>
        <p:grpSp>
          <p:nvGrpSpPr>
            <p:cNvPr id="22538" name="Group 35"/>
            <p:cNvGrpSpPr>
              <a:grpSpLocks/>
            </p:cNvGrpSpPr>
            <p:nvPr/>
          </p:nvGrpSpPr>
          <p:grpSpPr bwMode="auto">
            <a:xfrm>
              <a:off x="1104" y="2304"/>
              <a:ext cx="2208" cy="384"/>
              <a:chOff x="1104" y="2304"/>
              <a:chExt cx="2208" cy="384"/>
            </a:xfrm>
          </p:grpSpPr>
          <p:sp>
            <p:nvSpPr>
              <p:cNvPr id="7176" name="Line 8"/>
              <p:cNvSpPr>
                <a:spLocks noChangeShapeType="1"/>
              </p:cNvSpPr>
              <p:nvPr/>
            </p:nvSpPr>
            <p:spPr bwMode="auto">
              <a:xfrm flipH="1" flipV="1">
                <a:off x="1104" y="2304"/>
                <a:ext cx="432"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7177" name="Line 9"/>
              <p:cNvSpPr>
                <a:spLocks noChangeShapeType="1"/>
              </p:cNvSpPr>
              <p:nvPr/>
            </p:nvSpPr>
            <p:spPr bwMode="auto">
              <a:xfrm>
                <a:off x="2736" y="2688"/>
                <a:ext cx="57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grpSp>
      <p:sp>
        <p:nvSpPr>
          <p:cNvPr id="7205" name="Rectangle 37"/>
          <p:cNvSpPr>
            <a:spLocks noGrp="1" noChangeArrowheads="1"/>
          </p:cNvSpPr>
          <p:nvPr>
            <p:ph type="title"/>
          </p:nvPr>
        </p:nvSpPr>
        <p:spPr>
          <a:xfrm>
            <a:off x="865188" y="927100"/>
            <a:ext cx="6345237" cy="709613"/>
          </a:xfrm>
        </p:spPr>
        <p:txBody>
          <a:bodyPr rtlCol="0">
            <a:noAutofit/>
          </a:bodyPr>
          <a:lstStyle/>
          <a:p>
            <a:pPr eaLnBrk="1" fontAlgn="auto" hangingPunct="1">
              <a:spcAft>
                <a:spcPts val="0"/>
              </a:spcAft>
              <a:defRPr/>
            </a:pPr>
            <a:r>
              <a:rPr lang="en-US" altLang="en-US" sz="2400" dirty="0">
                <a:latin typeface="+mn-lt"/>
              </a:rPr>
              <a:t>Nucleotides</a:t>
            </a:r>
          </a:p>
        </p:txBody>
      </p:sp>
      <p:sp>
        <p:nvSpPr>
          <p:cNvPr id="22533" name="Content Placeholder 1"/>
          <p:cNvSpPr>
            <a:spLocks noGrp="1"/>
          </p:cNvSpPr>
          <p:nvPr>
            <p:ph idx="1"/>
          </p:nvPr>
        </p:nvSpPr>
        <p:spPr>
          <a:xfrm>
            <a:off x="863600" y="2692400"/>
            <a:ext cx="6346825" cy="3530600"/>
          </a:xfrm>
        </p:spPr>
        <p:txBody>
          <a:bodyPr/>
          <a:lstStyle/>
          <a:p>
            <a:pPr eaLnBrk="1" hangingPunct="1"/>
            <a:r>
              <a:rPr lang="en-US" altLang="en-US" dirty="0" smtClean="0"/>
              <a:t>The deoxyribose, the phosphate, and one of the bases combine to form a </a:t>
            </a:r>
            <a:r>
              <a:rPr lang="en-US" altLang="en-US" b="1" dirty="0" smtClean="0"/>
              <a:t>nucleotide</a:t>
            </a:r>
            <a:r>
              <a:rPr lang="en-US" alt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fade">
                                      <p:cBhvr>
                                        <p:cTn id="1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 name="Text Box 51"/>
          <p:cNvSpPr txBox="1">
            <a:spLocks noChangeArrowheads="1"/>
          </p:cNvSpPr>
          <p:nvPr/>
        </p:nvSpPr>
        <p:spPr bwMode="auto">
          <a:xfrm>
            <a:off x="5791200" y="2628900"/>
            <a:ext cx="28956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GB" altLang="en-US" sz="2800" dirty="0">
                <a:latin typeface="+mn-lt"/>
              </a:rPr>
              <a:t>A molecule of DNA is formed by millions of nucleotides joined together in a long chain</a:t>
            </a:r>
            <a:endParaRPr lang="en-US" altLang="en-US" sz="2800" dirty="0">
              <a:latin typeface="+mn-lt"/>
            </a:endParaRPr>
          </a:p>
        </p:txBody>
      </p:sp>
      <p:grpSp>
        <p:nvGrpSpPr>
          <p:cNvPr id="24579" name="Group 63"/>
          <p:cNvGrpSpPr>
            <a:grpSpLocks/>
          </p:cNvGrpSpPr>
          <p:nvPr/>
        </p:nvGrpSpPr>
        <p:grpSpPr bwMode="auto">
          <a:xfrm>
            <a:off x="685800" y="2079625"/>
            <a:ext cx="3962400" cy="4751388"/>
            <a:chOff x="432" y="576"/>
            <a:chExt cx="2496" cy="3910"/>
          </a:xfrm>
        </p:grpSpPr>
        <p:grpSp>
          <p:nvGrpSpPr>
            <p:cNvPr id="24581" name="Group 46"/>
            <p:cNvGrpSpPr>
              <a:grpSpLocks/>
            </p:cNvGrpSpPr>
            <p:nvPr/>
          </p:nvGrpSpPr>
          <p:grpSpPr bwMode="auto">
            <a:xfrm>
              <a:off x="624" y="576"/>
              <a:ext cx="2271" cy="816"/>
              <a:chOff x="672" y="432"/>
              <a:chExt cx="2271" cy="816"/>
            </a:xfrm>
          </p:grpSpPr>
          <p:sp>
            <p:nvSpPr>
              <p:cNvPr id="9218" name="AutoShape 2"/>
              <p:cNvSpPr>
                <a:spLocks noChangeArrowheads="1"/>
              </p:cNvSpPr>
              <p:nvPr/>
            </p:nvSpPr>
            <p:spPr bwMode="auto">
              <a:xfrm>
                <a:off x="1200" y="672"/>
                <a:ext cx="480" cy="384"/>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9219" name="Text Box 3"/>
              <p:cNvSpPr txBox="1">
                <a:spLocks noChangeArrowheads="1"/>
              </p:cNvSpPr>
              <p:nvPr/>
            </p:nvSpPr>
            <p:spPr bwMode="auto">
              <a:xfrm>
                <a:off x="672" y="432"/>
                <a:ext cx="41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a:latin typeface="+mn-lt"/>
                  </a:rPr>
                  <a:t>PO</a:t>
                </a:r>
                <a:r>
                  <a:rPr lang="en-US" altLang="en-US" sz="2000" baseline="-25000">
                    <a:latin typeface="+mn-lt"/>
                  </a:rPr>
                  <a:t>4</a:t>
                </a:r>
              </a:p>
            </p:txBody>
          </p:sp>
          <p:pic>
            <p:nvPicPr>
              <p:cNvPr id="24607" name="Picture 4" descr="C:\My Documents\My Pictures\DNA\DNA adenine.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920" y="576"/>
                <a:ext cx="102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5"/>
              <p:cNvSpPr>
                <a:spLocks noChangeShapeType="1"/>
              </p:cNvSpPr>
              <p:nvPr/>
            </p:nvSpPr>
            <p:spPr bwMode="auto">
              <a:xfrm flipH="1" flipV="1">
                <a:off x="1008" y="672"/>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9222" name="Line 6"/>
              <p:cNvSpPr>
                <a:spLocks noChangeShapeType="1"/>
              </p:cNvSpPr>
              <p:nvPr/>
            </p:nvSpPr>
            <p:spPr bwMode="auto">
              <a:xfrm>
                <a:off x="1680" y="81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9242" name="Line 26"/>
              <p:cNvSpPr>
                <a:spLocks noChangeShapeType="1"/>
              </p:cNvSpPr>
              <p:nvPr/>
            </p:nvSpPr>
            <p:spPr bwMode="auto">
              <a:xfrm flipH="1">
                <a:off x="1008" y="1056"/>
                <a:ext cx="28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grpSp>
          <p:nvGrpSpPr>
            <p:cNvPr id="24582" name="Group 49"/>
            <p:cNvGrpSpPr>
              <a:grpSpLocks/>
            </p:cNvGrpSpPr>
            <p:nvPr/>
          </p:nvGrpSpPr>
          <p:grpSpPr bwMode="auto">
            <a:xfrm>
              <a:off x="624" y="1344"/>
              <a:ext cx="2304" cy="816"/>
              <a:chOff x="720" y="1344"/>
              <a:chExt cx="2304" cy="816"/>
            </a:xfrm>
          </p:grpSpPr>
          <p:sp>
            <p:nvSpPr>
              <p:cNvPr id="9225" name="AutoShape 9"/>
              <p:cNvSpPr>
                <a:spLocks noChangeArrowheads="1"/>
              </p:cNvSpPr>
              <p:nvPr/>
            </p:nvSpPr>
            <p:spPr bwMode="auto">
              <a:xfrm>
                <a:off x="1248" y="1586"/>
                <a:ext cx="480" cy="384"/>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9226" name="Text Box 10"/>
              <p:cNvSpPr txBox="1">
                <a:spLocks noChangeArrowheads="1"/>
              </p:cNvSpPr>
              <p:nvPr/>
            </p:nvSpPr>
            <p:spPr bwMode="auto">
              <a:xfrm>
                <a:off x="720" y="1344"/>
                <a:ext cx="41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a:latin typeface="+mn-lt"/>
                  </a:rPr>
                  <a:t>PO</a:t>
                </a:r>
                <a:r>
                  <a:rPr lang="en-US" altLang="en-US" sz="2000" baseline="-25000">
                    <a:latin typeface="+mn-lt"/>
                  </a:rPr>
                  <a:t>4</a:t>
                </a:r>
              </a:p>
            </p:txBody>
          </p:sp>
          <p:sp>
            <p:nvSpPr>
              <p:cNvPr id="9228" name="Line 12"/>
              <p:cNvSpPr>
                <a:spLocks noChangeShapeType="1"/>
              </p:cNvSpPr>
              <p:nvPr/>
            </p:nvSpPr>
            <p:spPr bwMode="auto">
              <a:xfrm flipH="1" flipV="1">
                <a:off x="1056" y="1586"/>
                <a:ext cx="192"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9243" name="Line 27"/>
              <p:cNvSpPr>
                <a:spLocks noChangeShapeType="1"/>
              </p:cNvSpPr>
              <p:nvPr/>
            </p:nvSpPr>
            <p:spPr bwMode="auto">
              <a:xfrm flipH="1">
                <a:off x="1008" y="1970"/>
                <a:ext cx="336" cy="1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4603" name="Picture 32" descr="C:\My Documents\My Pictures\DNA\DNA Cytosine.jpg"/>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1968" y="1536"/>
                <a:ext cx="105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0" name="Line 34"/>
              <p:cNvSpPr>
                <a:spLocks noChangeShapeType="1"/>
              </p:cNvSpPr>
              <p:nvPr/>
            </p:nvSpPr>
            <p:spPr bwMode="auto">
              <a:xfrm>
                <a:off x="1728" y="17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grpSp>
          <p:nvGrpSpPr>
            <p:cNvPr id="24583" name="Group 50"/>
            <p:cNvGrpSpPr>
              <a:grpSpLocks/>
            </p:cNvGrpSpPr>
            <p:nvPr/>
          </p:nvGrpSpPr>
          <p:grpSpPr bwMode="auto">
            <a:xfrm>
              <a:off x="576" y="2112"/>
              <a:ext cx="2256" cy="816"/>
              <a:chOff x="432" y="3264"/>
              <a:chExt cx="2256" cy="816"/>
            </a:xfrm>
          </p:grpSpPr>
          <p:sp>
            <p:nvSpPr>
              <p:cNvPr id="9231" name="AutoShape 15"/>
              <p:cNvSpPr>
                <a:spLocks noChangeArrowheads="1"/>
              </p:cNvSpPr>
              <p:nvPr/>
            </p:nvSpPr>
            <p:spPr bwMode="auto">
              <a:xfrm>
                <a:off x="960" y="3505"/>
                <a:ext cx="480" cy="383"/>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9232" name="Text Box 16"/>
              <p:cNvSpPr txBox="1">
                <a:spLocks noChangeArrowheads="1"/>
              </p:cNvSpPr>
              <p:nvPr/>
            </p:nvSpPr>
            <p:spPr bwMode="auto">
              <a:xfrm>
                <a:off x="432" y="3264"/>
                <a:ext cx="41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a:latin typeface="+mn-lt"/>
                  </a:rPr>
                  <a:t>PO</a:t>
                </a:r>
                <a:r>
                  <a:rPr lang="en-US" altLang="en-US" sz="2000" baseline="-25000">
                    <a:latin typeface="+mn-lt"/>
                  </a:rPr>
                  <a:t>4</a:t>
                </a:r>
              </a:p>
            </p:txBody>
          </p:sp>
          <p:sp>
            <p:nvSpPr>
              <p:cNvPr id="9234" name="Line 18"/>
              <p:cNvSpPr>
                <a:spLocks noChangeShapeType="1"/>
              </p:cNvSpPr>
              <p:nvPr/>
            </p:nvSpPr>
            <p:spPr bwMode="auto">
              <a:xfrm flipH="1" flipV="1">
                <a:off x="768" y="3505"/>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9245" name="Line 29"/>
              <p:cNvSpPr>
                <a:spLocks noChangeShapeType="1"/>
              </p:cNvSpPr>
              <p:nvPr/>
            </p:nvSpPr>
            <p:spPr bwMode="auto">
              <a:xfrm flipH="1">
                <a:off x="768" y="3886"/>
                <a:ext cx="288" cy="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4597" name="Picture 35" descr="C:\My Documents\My Pictures\DNA\DNA Thymine.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680" y="3456"/>
                <a:ext cx="100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2" name="Line 36"/>
              <p:cNvSpPr>
                <a:spLocks noChangeShapeType="1"/>
              </p:cNvSpPr>
              <p:nvPr/>
            </p:nvSpPr>
            <p:spPr bwMode="auto">
              <a:xfrm>
                <a:off x="1440" y="364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grpSp>
          <p:nvGrpSpPr>
            <p:cNvPr id="24584" name="Group 45"/>
            <p:cNvGrpSpPr>
              <a:grpSpLocks/>
            </p:cNvGrpSpPr>
            <p:nvPr/>
          </p:nvGrpSpPr>
          <p:grpSpPr bwMode="auto">
            <a:xfrm>
              <a:off x="576" y="2880"/>
              <a:ext cx="2289" cy="864"/>
              <a:chOff x="672" y="3072"/>
              <a:chExt cx="2289" cy="864"/>
            </a:xfrm>
          </p:grpSpPr>
          <p:sp>
            <p:nvSpPr>
              <p:cNvPr id="9237" name="AutoShape 21"/>
              <p:cNvSpPr>
                <a:spLocks noChangeArrowheads="1"/>
              </p:cNvSpPr>
              <p:nvPr/>
            </p:nvSpPr>
            <p:spPr bwMode="auto">
              <a:xfrm>
                <a:off x="1200" y="3313"/>
                <a:ext cx="480" cy="383"/>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9238" name="Text Box 22"/>
              <p:cNvSpPr txBox="1">
                <a:spLocks noChangeArrowheads="1"/>
              </p:cNvSpPr>
              <p:nvPr/>
            </p:nvSpPr>
            <p:spPr bwMode="auto">
              <a:xfrm>
                <a:off x="672" y="3072"/>
                <a:ext cx="41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a:latin typeface="+mn-lt"/>
                  </a:rPr>
                  <a:t>PO</a:t>
                </a:r>
                <a:r>
                  <a:rPr lang="en-US" altLang="en-US" sz="2000" baseline="-25000">
                    <a:latin typeface="+mn-lt"/>
                  </a:rPr>
                  <a:t>4</a:t>
                </a:r>
              </a:p>
            </p:txBody>
          </p:sp>
          <p:sp>
            <p:nvSpPr>
              <p:cNvPr id="9240" name="Line 24"/>
              <p:cNvSpPr>
                <a:spLocks noChangeShapeType="1"/>
              </p:cNvSpPr>
              <p:nvPr/>
            </p:nvSpPr>
            <p:spPr bwMode="auto">
              <a:xfrm flipH="1" flipV="1">
                <a:off x="1008" y="3313"/>
                <a:ext cx="192"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9247" name="Line 31"/>
              <p:cNvSpPr>
                <a:spLocks noChangeShapeType="1"/>
              </p:cNvSpPr>
              <p:nvPr/>
            </p:nvSpPr>
            <p:spPr bwMode="auto">
              <a:xfrm flipH="1">
                <a:off x="1008" y="3696"/>
                <a:ext cx="28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4591" name="Picture 37" descr="C:\My Documents\My Pictures\DNA\DNA Guanine.jpg"/>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1920" y="3312"/>
                <a:ext cx="1041"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4" name="Line 38"/>
              <p:cNvSpPr>
                <a:spLocks noChangeShapeType="1"/>
              </p:cNvSpPr>
              <p:nvPr/>
            </p:nvSpPr>
            <p:spPr bwMode="auto">
              <a:xfrm>
                <a:off x="1680" y="345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sp>
          <p:nvSpPr>
            <p:cNvPr id="9275" name="Text Box 59"/>
            <p:cNvSpPr txBox="1">
              <a:spLocks noChangeArrowheads="1"/>
            </p:cNvSpPr>
            <p:nvPr/>
          </p:nvSpPr>
          <p:spPr bwMode="auto">
            <a:xfrm>
              <a:off x="432" y="3801"/>
              <a:ext cx="1777" cy="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400" dirty="0">
                  <a:latin typeface="+mn-lt"/>
                </a:rPr>
                <a:t>sugar-phosphate </a:t>
              </a:r>
            </a:p>
            <a:p>
              <a:pPr eaLnBrk="1" hangingPunct="1">
                <a:defRPr/>
              </a:pPr>
              <a:r>
                <a:rPr lang="en-US" altLang="en-US" sz="2400" dirty="0">
                  <a:latin typeface="+mn-lt"/>
                </a:rPr>
                <a:t>backbone</a:t>
              </a:r>
            </a:p>
          </p:txBody>
        </p:sp>
        <p:sp>
          <p:nvSpPr>
            <p:cNvPr id="9276" name="Text Box 60"/>
            <p:cNvSpPr txBox="1">
              <a:spLocks noChangeArrowheads="1"/>
            </p:cNvSpPr>
            <p:nvPr/>
          </p:nvSpPr>
          <p:spPr bwMode="auto">
            <a:xfrm>
              <a:off x="2066" y="3801"/>
              <a:ext cx="829"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2400">
                  <a:latin typeface="+mn-lt"/>
                </a:rPr>
                <a:t>+ bases</a:t>
              </a:r>
              <a:endParaRPr lang="en-US" altLang="en-US" sz="2400">
                <a:latin typeface="+mn-lt"/>
              </a:endParaRPr>
            </a:p>
          </p:txBody>
        </p:sp>
      </p:grpSp>
      <p:sp>
        <p:nvSpPr>
          <p:cNvPr id="9277" name="Rectangle 61"/>
          <p:cNvSpPr>
            <a:spLocks noGrp="1" noChangeArrowheads="1"/>
          </p:cNvSpPr>
          <p:nvPr>
            <p:ph type="title"/>
          </p:nvPr>
        </p:nvSpPr>
        <p:spPr/>
        <p:txBody>
          <a:bodyPr rtlCol="0">
            <a:noAutofit/>
          </a:bodyPr>
          <a:lstStyle/>
          <a:p>
            <a:pPr eaLnBrk="1" fontAlgn="auto" hangingPunct="1">
              <a:spcAft>
                <a:spcPts val="0"/>
              </a:spcAft>
              <a:defRPr/>
            </a:pPr>
            <a:r>
              <a:rPr lang="en-US" altLang="en-US" sz="2400">
                <a:latin typeface="+mn-lt"/>
              </a:rPr>
              <a:t>Joined nucleotides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67"/>
                                        </p:tgtEl>
                                        <p:attrNameLst>
                                          <p:attrName>style.visibility</p:attrName>
                                        </p:attrNameLst>
                                      </p:cBhvr>
                                      <p:to>
                                        <p:strVal val="visible"/>
                                      </p:to>
                                    </p:set>
                                    <p:animEffect transition="in" filter="wipe(up)">
                                      <p:cBhvr>
                                        <p:cTn id="7" dur="500"/>
                                        <p:tgtEl>
                                          <p:spTgt spid="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7"/>
          <p:cNvGrpSpPr>
            <a:grpSpLocks/>
          </p:cNvGrpSpPr>
          <p:nvPr/>
        </p:nvGrpSpPr>
        <p:grpSpPr bwMode="auto">
          <a:xfrm>
            <a:off x="811213" y="2563813"/>
            <a:ext cx="2536825" cy="3919537"/>
            <a:chOff x="576" y="1632"/>
            <a:chExt cx="1598" cy="2469"/>
          </a:xfrm>
        </p:grpSpPr>
        <p:grpSp>
          <p:nvGrpSpPr>
            <p:cNvPr id="25640" name="Group 43"/>
            <p:cNvGrpSpPr>
              <a:grpSpLocks/>
            </p:cNvGrpSpPr>
            <p:nvPr/>
          </p:nvGrpSpPr>
          <p:grpSpPr bwMode="auto">
            <a:xfrm>
              <a:off x="624" y="1632"/>
              <a:ext cx="1550" cy="550"/>
              <a:chOff x="624" y="1728"/>
              <a:chExt cx="1550" cy="550"/>
            </a:xfrm>
          </p:grpSpPr>
          <p:sp>
            <p:nvSpPr>
              <p:cNvPr id="11278" name="AutoShape 14"/>
              <p:cNvSpPr>
                <a:spLocks noChangeArrowheads="1"/>
              </p:cNvSpPr>
              <p:nvPr/>
            </p:nvSpPr>
            <p:spPr bwMode="auto">
              <a:xfrm>
                <a:off x="1006" y="1919"/>
                <a:ext cx="346" cy="239"/>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11279" name="Text Box 15"/>
              <p:cNvSpPr txBox="1">
                <a:spLocks noChangeArrowheads="1"/>
              </p:cNvSpPr>
              <p:nvPr/>
            </p:nvSpPr>
            <p:spPr bwMode="auto">
              <a:xfrm>
                <a:off x="624" y="1728"/>
                <a:ext cx="32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400">
                    <a:latin typeface="+mn-lt"/>
                  </a:rPr>
                  <a:t>PO</a:t>
                </a:r>
                <a:r>
                  <a:rPr lang="en-US" altLang="en-US" sz="1400" baseline="-25000">
                    <a:latin typeface="+mn-lt"/>
                  </a:rPr>
                  <a:t>4</a:t>
                </a:r>
              </a:p>
            </p:txBody>
          </p:sp>
          <p:sp>
            <p:nvSpPr>
              <p:cNvPr id="11280" name="Line 16"/>
              <p:cNvSpPr>
                <a:spLocks noChangeShapeType="1"/>
              </p:cNvSpPr>
              <p:nvPr/>
            </p:nvSpPr>
            <p:spPr bwMode="auto">
              <a:xfrm flipH="1" flipV="1">
                <a:off x="867" y="1919"/>
                <a:ext cx="139"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281" name="Line 17"/>
              <p:cNvSpPr>
                <a:spLocks noChangeShapeType="1"/>
              </p:cNvSpPr>
              <p:nvPr/>
            </p:nvSpPr>
            <p:spPr bwMode="auto">
              <a:xfrm>
                <a:off x="1352" y="2009"/>
                <a:ext cx="2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282" name="Line 18"/>
              <p:cNvSpPr>
                <a:spLocks noChangeShapeType="1"/>
              </p:cNvSpPr>
              <p:nvPr/>
            </p:nvSpPr>
            <p:spPr bwMode="auto">
              <a:xfrm flipH="1">
                <a:off x="867" y="2158"/>
                <a:ext cx="208" cy="1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75" name="Picture 20" descr="C:\My Documents\My Pictures\DNA\DNA adenine.jpg"/>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1595" y="1949"/>
                <a:ext cx="57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41" name="Group 69"/>
            <p:cNvGrpSpPr>
              <a:grpSpLocks/>
            </p:cNvGrpSpPr>
            <p:nvPr/>
          </p:nvGrpSpPr>
          <p:grpSpPr bwMode="auto">
            <a:xfrm>
              <a:off x="624" y="2160"/>
              <a:ext cx="1535" cy="501"/>
              <a:chOff x="624" y="2256"/>
              <a:chExt cx="1535" cy="501"/>
            </a:xfrm>
          </p:grpSpPr>
          <p:sp>
            <p:nvSpPr>
              <p:cNvPr id="11286" name="AutoShape 22"/>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11287" name="Text Box 23"/>
              <p:cNvSpPr txBox="1">
                <a:spLocks noChangeArrowheads="1"/>
              </p:cNvSpPr>
              <p:nvPr/>
            </p:nvSpPr>
            <p:spPr bwMode="auto">
              <a:xfrm>
                <a:off x="624" y="2256"/>
                <a:ext cx="29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200">
                    <a:latin typeface="+mn-lt"/>
                  </a:rPr>
                  <a:t>PO</a:t>
                </a:r>
                <a:r>
                  <a:rPr lang="en-US" altLang="en-US" sz="1200" baseline="-25000">
                    <a:latin typeface="+mn-lt"/>
                  </a:rPr>
                  <a:t>4</a:t>
                </a:r>
              </a:p>
            </p:txBody>
          </p:sp>
          <p:sp>
            <p:nvSpPr>
              <p:cNvPr id="11288" name="Line 24"/>
              <p:cNvSpPr>
                <a:spLocks noChangeShapeType="1"/>
              </p:cNvSpPr>
              <p:nvPr/>
            </p:nvSpPr>
            <p:spPr bwMode="auto">
              <a:xfrm flipH="1" flipV="1">
                <a:off x="853" y="2398"/>
                <a:ext cx="139"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289" name="Line 25"/>
              <p:cNvSpPr>
                <a:spLocks noChangeShapeType="1"/>
              </p:cNvSpPr>
              <p:nvPr/>
            </p:nvSpPr>
            <p:spPr bwMode="auto">
              <a:xfrm flipH="1">
                <a:off x="819" y="2637"/>
                <a:ext cx="242" cy="1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290" name="Line 26"/>
              <p:cNvSpPr>
                <a:spLocks noChangeShapeType="1"/>
              </p:cNvSpPr>
              <p:nvPr/>
            </p:nvSpPr>
            <p:spPr bwMode="auto">
              <a:xfrm>
                <a:off x="1338" y="2488"/>
                <a:ext cx="2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69" name="Picture 27" descr="C:\My Documents\My Pictures\DNA\DNA Cytosine.jpg"/>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1581" y="2428"/>
                <a:ext cx="57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42" name="Group 79"/>
            <p:cNvGrpSpPr>
              <a:grpSpLocks/>
            </p:cNvGrpSpPr>
            <p:nvPr/>
          </p:nvGrpSpPr>
          <p:grpSpPr bwMode="auto">
            <a:xfrm>
              <a:off x="576" y="2640"/>
              <a:ext cx="1550" cy="499"/>
              <a:chOff x="576" y="2736"/>
              <a:chExt cx="1550" cy="499"/>
            </a:xfrm>
          </p:grpSpPr>
          <p:sp>
            <p:nvSpPr>
              <p:cNvPr id="11295" name="Line 31"/>
              <p:cNvSpPr>
                <a:spLocks noChangeShapeType="1"/>
              </p:cNvSpPr>
              <p:nvPr/>
            </p:nvSpPr>
            <p:spPr bwMode="auto">
              <a:xfrm flipH="1" flipV="1">
                <a:off x="818" y="2876"/>
                <a:ext cx="139"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296" name="Line 32"/>
              <p:cNvSpPr>
                <a:spLocks noChangeShapeType="1"/>
              </p:cNvSpPr>
              <p:nvPr/>
            </p:nvSpPr>
            <p:spPr bwMode="auto">
              <a:xfrm flipH="1">
                <a:off x="818" y="3115"/>
                <a:ext cx="208" cy="1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nvGrpSpPr>
              <p:cNvPr id="25659" name="Group 53"/>
              <p:cNvGrpSpPr>
                <a:grpSpLocks/>
              </p:cNvGrpSpPr>
              <p:nvPr/>
            </p:nvGrpSpPr>
            <p:grpSpPr bwMode="auto">
              <a:xfrm>
                <a:off x="576" y="2736"/>
                <a:ext cx="1550" cy="379"/>
                <a:chOff x="576" y="2736"/>
                <a:chExt cx="1550" cy="379"/>
              </a:xfrm>
            </p:grpSpPr>
            <p:sp>
              <p:nvSpPr>
                <p:cNvPr id="11293" name="AutoShape 29"/>
                <p:cNvSpPr>
                  <a:spLocks noChangeArrowheads="1"/>
                </p:cNvSpPr>
                <p:nvPr/>
              </p:nvSpPr>
              <p:spPr bwMode="auto">
                <a:xfrm>
                  <a:off x="957" y="2876"/>
                  <a:ext cx="346" cy="239"/>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11294" name="Text Box 30"/>
                <p:cNvSpPr txBox="1">
                  <a:spLocks noChangeArrowheads="1"/>
                </p:cNvSpPr>
                <p:nvPr/>
              </p:nvSpPr>
              <p:spPr bwMode="auto">
                <a:xfrm>
                  <a:off x="576" y="2736"/>
                  <a:ext cx="29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200">
                      <a:latin typeface="+mn-lt"/>
                    </a:rPr>
                    <a:t>PO</a:t>
                  </a:r>
                  <a:r>
                    <a:rPr lang="en-US" altLang="en-US" sz="1200" baseline="-25000">
                      <a:latin typeface="+mn-lt"/>
                    </a:rPr>
                    <a:t>4</a:t>
                  </a:r>
                </a:p>
              </p:txBody>
            </p:sp>
            <p:sp>
              <p:nvSpPr>
                <p:cNvPr id="11297" name="Line 33"/>
                <p:cNvSpPr>
                  <a:spLocks noChangeShapeType="1"/>
                </p:cNvSpPr>
                <p:nvPr/>
              </p:nvSpPr>
              <p:spPr bwMode="auto">
                <a:xfrm>
                  <a:off x="1303" y="2966"/>
                  <a:ext cx="2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63" name="Picture 34" descr="C:\My Documents\My Pictures\DNA\DNA Thymine.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546" y="2906"/>
                  <a:ext cx="58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5643" name="Group 61"/>
            <p:cNvGrpSpPr>
              <a:grpSpLocks/>
            </p:cNvGrpSpPr>
            <p:nvPr/>
          </p:nvGrpSpPr>
          <p:grpSpPr bwMode="auto">
            <a:xfrm>
              <a:off x="576" y="3072"/>
              <a:ext cx="1550" cy="541"/>
              <a:chOff x="576" y="3216"/>
              <a:chExt cx="1550" cy="541"/>
            </a:xfrm>
          </p:grpSpPr>
          <p:sp>
            <p:nvSpPr>
              <p:cNvPr id="11301" name="AutoShape 37"/>
              <p:cNvSpPr>
                <a:spLocks noChangeArrowheads="1"/>
              </p:cNvSpPr>
              <p:nvPr/>
            </p:nvSpPr>
            <p:spPr bwMode="auto">
              <a:xfrm>
                <a:off x="957" y="3368"/>
                <a:ext cx="347" cy="239"/>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11302" name="Text Box 38"/>
              <p:cNvSpPr txBox="1">
                <a:spLocks noChangeArrowheads="1"/>
              </p:cNvSpPr>
              <p:nvPr/>
            </p:nvSpPr>
            <p:spPr bwMode="auto">
              <a:xfrm>
                <a:off x="576" y="3216"/>
                <a:ext cx="32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400">
                    <a:latin typeface="+mn-lt"/>
                  </a:rPr>
                  <a:t>PO</a:t>
                </a:r>
                <a:r>
                  <a:rPr lang="en-US" altLang="en-US" sz="1400" baseline="-25000">
                    <a:latin typeface="+mn-lt"/>
                  </a:rPr>
                  <a:t>4</a:t>
                </a:r>
              </a:p>
            </p:txBody>
          </p:sp>
          <p:sp>
            <p:nvSpPr>
              <p:cNvPr id="11303" name="Line 39"/>
              <p:cNvSpPr>
                <a:spLocks noChangeShapeType="1"/>
              </p:cNvSpPr>
              <p:nvPr/>
            </p:nvSpPr>
            <p:spPr bwMode="auto">
              <a:xfrm flipH="1" flipV="1">
                <a:off x="819" y="3368"/>
                <a:ext cx="138"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304" name="Line 40"/>
              <p:cNvSpPr>
                <a:spLocks noChangeShapeType="1"/>
              </p:cNvSpPr>
              <p:nvPr/>
            </p:nvSpPr>
            <p:spPr bwMode="auto">
              <a:xfrm flipH="1">
                <a:off x="819" y="3607"/>
                <a:ext cx="207"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305" name="Line 41"/>
              <p:cNvSpPr>
                <a:spLocks noChangeShapeType="1"/>
              </p:cNvSpPr>
              <p:nvPr/>
            </p:nvSpPr>
            <p:spPr bwMode="auto">
              <a:xfrm>
                <a:off x="1304" y="3458"/>
                <a:ext cx="24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56" name="Picture 42" descr="C:\My Documents\My Pictures\DNA\DNA Guanine.jpg"/>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1546" y="3398"/>
                <a:ext cx="58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44" name="Group 80"/>
            <p:cNvGrpSpPr>
              <a:grpSpLocks/>
            </p:cNvGrpSpPr>
            <p:nvPr/>
          </p:nvGrpSpPr>
          <p:grpSpPr bwMode="auto">
            <a:xfrm>
              <a:off x="576" y="3600"/>
              <a:ext cx="1535" cy="501"/>
              <a:chOff x="624" y="2256"/>
              <a:chExt cx="1535" cy="501"/>
            </a:xfrm>
          </p:grpSpPr>
          <p:sp>
            <p:nvSpPr>
              <p:cNvPr id="11345" name="AutoShape 81"/>
              <p:cNvSpPr>
                <a:spLocks noChangeArrowheads="1"/>
              </p:cNvSpPr>
              <p:nvPr/>
            </p:nvSpPr>
            <p:spPr bwMode="auto">
              <a:xfrm>
                <a:off x="992" y="2398"/>
                <a:ext cx="346" cy="239"/>
              </a:xfrm>
              <a:prstGeom prst="pentagon">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mn-lt"/>
                </a:endParaRPr>
              </a:p>
            </p:txBody>
          </p:sp>
          <p:sp>
            <p:nvSpPr>
              <p:cNvPr id="11346" name="Text Box 82"/>
              <p:cNvSpPr txBox="1">
                <a:spLocks noChangeArrowheads="1"/>
              </p:cNvSpPr>
              <p:nvPr/>
            </p:nvSpPr>
            <p:spPr bwMode="auto">
              <a:xfrm>
                <a:off x="624" y="2256"/>
                <a:ext cx="29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1200">
                    <a:latin typeface="+mn-lt"/>
                  </a:rPr>
                  <a:t>PO</a:t>
                </a:r>
                <a:r>
                  <a:rPr lang="en-US" altLang="en-US" sz="1200" baseline="-25000">
                    <a:latin typeface="+mn-lt"/>
                  </a:rPr>
                  <a:t>4</a:t>
                </a:r>
              </a:p>
            </p:txBody>
          </p:sp>
          <p:sp>
            <p:nvSpPr>
              <p:cNvPr id="11347" name="Line 83"/>
              <p:cNvSpPr>
                <a:spLocks noChangeShapeType="1"/>
              </p:cNvSpPr>
              <p:nvPr/>
            </p:nvSpPr>
            <p:spPr bwMode="auto">
              <a:xfrm flipH="1" flipV="1">
                <a:off x="853" y="2398"/>
                <a:ext cx="139"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348" name="Line 84"/>
              <p:cNvSpPr>
                <a:spLocks noChangeShapeType="1"/>
              </p:cNvSpPr>
              <p:nvPr/>
            </p:nvSpPr>
            <p:spPr bwMode="auto">
              <a:xfrm flipH="1">
                <a:off x="819" y="2637"/>
                <a:ext cx="242" cy="1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349" name="Line 85"/>
              <p:cNvSpPr>
                <a:spLocks noChangeShapeType="1"/>
              </p:cNvSpPr>
              <p:nvPr/>
            </p:nvSpPr>
            <p:spPr bwMode="auto">
              <a:xfrm>
                <a:off x="1338" y="2488"/>
                <a:ext cx="2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50" name="Picture 86" descr="C:\My Documents\My Pictures\DNA\DNA Cytosine.jpg"/>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1581" y="2428"/>
                <a:ext cx="57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5603" name="Group 104"/>
          <p:cNvGrpSpPr>
            <a:grpSpLocks/>
          </p:cNvGrpSpPr>
          <p:nvPr/>
        </p:nvGrpSpPr>
        <p:grpSpPr bwMode="auto">
          <a:xfrm>
            <a:off x="3352800" y="3200400"/>
            <a:ext cx="2801938" cy="838200"/>
            <a:chOff x="2112" y="2014"/>
            <a:chExt cx="1903" cy="505"/>
          </a:xfrm>
        </p:grpSpPr>
        <p:pic>
          <p:nvPicPr>
            <p:cNvPr id="25634" name="Picture 97" descr="C:\My Documents\My Pictures\DNA\DNA Ribose upside dow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3" y="2202"/>
              <a:ext cx="49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2" name="Text Box 98"/>
            <p:cNvSpPr txBox="1">
              <a:spLocks noChangeArrowheads="1"/>
            </p:cNvSpPr>
            <p:nvPr/>
          </p:nvSpPr>
          <p:spPr bwMode="auto">
            <a:xfrm>
              <a:off x="3667" y="2014"/>
              <a:ext cx="348"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1400">
                  <a:latin typeface="+mn-lt"/>
                </a:rPr>
                <a:t>PO</a:t>
              </a:r>
              <a:r>
                <a:rPr lang="en-GB" altLang="en-US" sz="1400" baseline="-25000">
                  <a:latin typeface="+mn-lt"/>
                </a:rPr>
                <a:t>4</a:t>
              </a:r>
              <a:endParaRPr lang="en-US" altLang="en-US" sz="1400" baseline="-25000">
                <a:latin typeface="+mn-lt"/>
              </a:endParaRPr>
            </a:p>
          </p:txBody>
        </p:sp>
        <p:sp>
          <p:nvSpPr>
            <p:cNvPr id="11363" name="Line 99"/>
            <p:cNvSpPr>
              <a:spLocks noChangeShapeType="1"/>
            </p:cNvSpPr>
            <p:nvPr/>
          </p:nvSpPr>
          <p:spPr bwMode="auto">
            <a:xfrm flipV="1">
              <a:off x="3422" y="2102"/>
              <a:ext cx="245" cy="1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364" name="Line 100"/>
            <p:cNvSpPr>
              <a:spLocks noChangeShapeType="1"/>
            </p:cNvSpPr>
            <p:nvPr/>
          </p:nvSpPr>
          <p:spPr bwMode="auto">
            <a:xfrm>
              <a:off x="3504" y="2403"/>
              <a:ext cx="204"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38" name="Picture 101" descr="C:\My Documents\My Pictures\DNA\DNA Guanine flipped.jpg"/>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a:off x="2112" y="2302"/>
              <a:ext cx="68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 name="Line 102"/>
            <p:cNvSpPr>
              <a:spLocks noChangeShapeType="1"/>
            </p:cNvSpPr>
            <p:nvPr/>
          </p:nvSpPr>
          <p:spPr bwMode="auto">
            <a:xfrm flipH="1">
              <a:off x="2768" y="2369"/>
              <a:ext cx="3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grpSp>
        <p:nvGrpSpPr>
          <p:cNvPr id="25604" name="Group 112"/>
          <p:cNvGrpSpPr>
            <a:grpSpLocks/>
          </p:cNvGrpSpPr>
          <p:nvPr/>
        </p:nvGrpSpPr>
        <p:grpSpPr bwMode="auto">
          <a:xfrm>
            <a:off x="3429000" y="2438400"/>
            <a:ext cx="2492375" cy="793750"/>
            <a:chOff x="2160" y="1056"/>
            <a:chExt cx="1570" cy="500"/>
          </a:xfrm>
        </p:grpSpPr>
        <p:pic>
          <p:nvPicPr>
            <p:cNvPr id="25628" name="Picture 113" descr="C:\My Documents\My Pictures\DNA\DNA Ribose upside dow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1248"/>
              <a:ext cx="42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78" name="Line 114"/>
            <p:cNvSpPr>
              <a:spLocks noChangeShapeType="1"/>
            </p:cNvSpPr>
            <p:nvPr/>
          </p:nvSpPr>
          <p:spPr bwMode="auto">
            <a:xfrm flipH="1" flipV="1">
              <a:off x="2730" y="1415"/>
              <a:ext cx="2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379" name="Text Box 115"/>
            <p:cNvSpPr txBox="1">
              <a:spLocks noChangeArrowheads="1"/>
            </p:cNvSpPr>
            <p:nvPr/>
          </p:nvSpPr>
          <p:spPr bwMode="auto">
            <a:xfrm>
              <a:off x="3408" y="1056"/>
              <a:ext cx="32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1400">
                  <a:latin typeface="+mn-lt"/>
                </a:rPr>
                <a:t>PO</a:t>
              </a:r>
              <a:r>
                <a:rPr lang="en-GB" altLang="en-US" sz="1400" baseline="-25000">
                  <a:latin typeface="+mn-lt"/>
                </a:rPr>
                <a:t>4</a:t>
              </a:r>
              <a:endParaRPr lang="en-US" altLang="en-US" sz="1400" baseline="-25000">
                <a:latin typeface="+mn-lt"/>
              </a:endParaRPr>
            </a:p>
          </p:txBody>
        </p:sp>
        <p:sp>
          <p:nvSpPr>
            <p:cNvPr id="11380" name="Line 116"/>
            <p:cNvSpPr>
              <a:spLocks noChangeShapeType="1"/>
            </p:cNvSpPr>
            <p:nvPr/>
          </p:nvSpPr>
          <p:spPr bwMode="auto">
            <a:xfrm flipV="1">
              <a:off x="3264" y="1155"/>
              <a:ext cx="178"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381" name="Line 117"/>
            <p:cNvSpPr>
              <a:spLocks noChangeShapeType="1"/>
            </p:cNvSpPr>
            <p:nvPr/>
          </p:nvSpPr>
          <p:spPr bwMode="auto">
            <a:xfrm>
              <a:off x="3336" y="1415"/>
              <a:ext cx="178"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33" name="Picture 118" descr="C:\My Documents\My Pictures\DNA\DNA Thymine flipped.jpg"/>
            <p:cNvPicPr>
              <a:picLocks noChangeAspect="1" noChangeArrowheads="1"/>
            </p:cNvPicPr>
            <p:nvPr/>
          </p:nvPicPr>
          <p:blipFill>
            <a:blip r:embed="rId9">
              <a:lum contrast="20000"/>
              <a:extLst>
                <a:ext uri="{28A0092B-C50C-407E-A947-70E740481C1C}">
                  <a14:useLocalDpi xmlns:a14="http://schemas.microsoft.com/office/drawing/2010/main" val="0"/>
                </a:ext>
              </a:extLst>
            </a:blip>
            <a:srcRect/>
            <a:stretch>
              <a:fillRect/>
            </a:stretch>
          </p:blipFill>
          <p:spPr bwMode="auto">
            <a:xfrm>
              <a:off x="2160" y="1350"/>
              <a:ext cx="59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5" name="Group 126"/>
          <p:cNvGrpSpPr>
            <a:grpSpLocks/>
          </p:cNvGrpSpPr>
          <p:nvPr/>
        </p:nvGrpSpPr>
        <p:grpSpPr bwMode="auto">
          <a:xfrm>
            <a:off x="3352800" y="3959225"/>
            <a:ext cx="2806700" cy="841375"/>
            <a:chOff x="2112" y="2494"/>
            <a:chExt cx="1848" cy="530"/>
          </a:xfrm>
        </p:grpSpPr>
        <p:pic>
          <p:nvPicPr>
            <p:cNvPr id="25622" name="Picture 120" descr="C:\My Documents\My Pictures\DNA\DNA Ribose upside dow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 y="2688"/>
              <a:ext cx="47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5" name="Text Box 121"/>
            <p:cNvSpPr txBox="1">
              <a:spLocks noChangeArrowheads="1"/>
            </p:cNvSpPr>
            <p:nvPr/>
          </p:nvSpPr>
          <p:spPr bwMode="auto">
            <a:xfrm>
              <a:off x="3623" y="2494"/>
              <a:ext cx="33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1400">
                  <a:latin typeface="+mn-lt"/>
                </a:rPr>
                <a:t>PO</a:t>
              </a:r>
              <a:r>
                <a:rPr lang="en-GB" altLang="en-US" sz="1400" baseline="-25000">
                  <a:latin typeface="+mn-lt"/>
                </a:rPr>
                <a:t>4</a:t>
              </a:r>
              <a:endParaRPr lang="en-US" altLang="en-US" sz="1400" baseline="-25000">
                <a:latin typeface="+mn-lt"/>
              </a:endParaRPr>
            </a:p>
          </p:txBody>
        </p:sp>
        <p:sp>
          <p:nvSpPr>
            <p:cNvPr id="11386" name="Line 122"/>
            <p:cNvSpPr>
              <a:spLocks noChangeShapeType="1"/>
            </p:cNvSpPr>
            <p:nvPr/>
          </p:nvSpPr>
          <p:spPr bwMode="auto">
            <a:xfrm flipV="1">
              <a:off x="3344" y="2576"/>
              <a:ext cx="278" cy="1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387" name="Line 123"/>
            <p:cNvSpPr>
              <a:spLocks noChangeShapeType="1"/>
            </p:cNvSpPr>
            <p:nvPr/>
          </p:nvSpPr>
          <p:spPr bwMode="auto">
            <a:xfrm>
              <a:off x="3423" y="2864"/>
              <a:ext cx="278" cy="1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26" name="Picture 124" descr="C:\My Documents\My Pictures\DNA\DNA adenine flipped.jpg"/>
            <p:cNvPicPr>
              <a:picLocks noChangeAspect="1" noChangeArrowheads="1"/>
            </p:cNvPicPr>
            <p:nvPr/>
          </p:nvPicPr>
          <p:blipFill>
            <a:blip r:embed="rId11">
              <a:lum contrast="20000"/>
              <a:extLst>
                <a:ext uri="{28A0092B-C50C-407E-A947-70E740481C1C}">
                  <a14:useLocalDpi xmlns:a14="http://schemas.microsoft.com/office/drawing/2010/main" val="0"/>
                </a:ext>
              </a:extLst>
            </a:blip>
            <a:srcRect/>
            <a:stretch>
              <a:fillRect/>
            </a:stretch>
          </p:blipFill>
          <p:spPr bwMode="auto">
            <a:xfrm>
              <a:off x="2112" y="2800"/>
              <a:ext cx="68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9" name="Line 125"/>
            <p:cNvSpPr>
              <a:spLocks noChangeShapeType="1"/>
            </p:cNvSpPr>
            <p:nvPr/>
          </p:nvSpPr>
          <p:spPr bwMode="auto">
            <a:xfrm flipH="1">
              <a:off x="2748" y="2864"/>
              <a:ext cx="3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grpSp>
        <p:nvGrpSpPr>
          <p:cNvPr id="25606" name="Group 165"/>
          <p:cNvGrpSpPr>
            <a:grpSpLocks/>
          </p:cNvGrpSpPr>
          <p:nvPr/>
        </p:nvGrpSpPr>
        <p:grpSpPr bwMode="auto">
          <a:xfrm>
            <a:off x="3276600" y="5486400"/>
            <a:ext cx="2873375" cy="838200"/>
            <a:chOff x="2064" y="3456"/>
            <a:chExt cx="1810" cy="528"/>
          </a:xfrm>
        </p:grpSpPr>
        <p:pic>
          <p:nvPicPr>
            <p:cNvPr id="25616" name="Picture 152" descr="C:\My Documents\My Pictures\DNA\DNA Ribose upside dow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7" y="3653"/>
              <a:ext cx="456"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17" name="Text Box 153"/>
            <p:cNvSpPr txBox="1">
              <a:spLocks noChangeArrowheads="1"/>
            </p:cNvSpPr>
            <p:nvPr/>
          </p:nvSpPr>
          <p:spPr bwMode="auto">
            <a:xfrm>
              <a:off x="3552" y="3456"/>
              <a:ext cx="32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1400">
                  <a:latin typeface="+mn-lt"/>
                </a:rPr>
                <a:t>PO</a:t>
              </a:r>
              <a:r>
                <a:rPr lang="en-GB" altLang="en-US" sz="1400" baseline="-25000">
                  <a:latin typeface="+mn-lt"/>
                </a:rPr>
                <a:t>4</a:t>
              </a:r>
              <a:endParaRPr lang="en-US" altLang="en-US" sz="1400" baseline="-25000">
                <a:latin typeface="+mn-lt"/>
              </a:endParaRPr>
            </a:p>
          </p:txBody>
        </p:sp>
        <p:sp>
          <p:nvSpPr>
            <p:cNvPr id="11418" name="Line 154"/>
            <p:cNvSpPr>
              <a:spLocks noChangeShapeType="1"/>
            </p:cNvSpPr>
            <p:nvPr/>
          </p:nvSpPr>
          <p:spPr bwMode="auto">
            <a:xfrm flipV="1">
              <a:off x="3279" y="3548"/>
              <a:ext cx="227" cy="1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419" name="Line 155"/>
            <p:cNvSpPr>
              <a:spLocks noChangeShapeType="1"/>
            </p:cNvSpPr>
            <p:nvPr/>
          </p:nvSpPr>
          <p:spPr bwMode="auto">
            <a:xfrm>
              <a:off x="3355" y="3863"/>
              <a:ext cx="189" cy="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20" name="Picture 156" descr="C:\My Documents\My Pictures\DNA\DNA Guanine flipped.jpg"/>
            <p:cNvPicPr>
              <a:picLocks noChangeAspect="1" noChangeArrowheads="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2064" y="3757"/>
              <a:ext cx="63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1" name="Line 157"/>
            <p:cNvSpPr>
              <a:spLocks noChangeShapeType="1"/>
            </p:cNvSpPr>
            <p:nvPr/>
          </p:nvSpPr>
          <p:spPr bwMode="auto">
            <a:xfrm flipH="1">
              <a:off x="2671" y="3827"/>
              <a:ext cx="34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grpSp>
        <p:nvGrpSpPr>
          <p:cNvPr id="25607" name="Group 164"/>
          <p:cNvGrpSpPr>
            <a:grpSpLocks/>
          </p:cNvGrpSpPr>
          <p:nvPr/>
        </p:nvGrpSpPr>
        <p:grpSpPr bwMode="auto">
          <a:xfrm>
            <a:off x="3352800" y="4648200"/>
            <a:ext cx="2876550" cy="885825"/>
            <a:chOff x="2112" y="2928"/>
            <a:chExt cx="1812" cy="558"/>
          </a:xfrm>
        </p:grpSpPr>
        <p:pic>
          <p:nvPicPr>
            <p:cNvPr id="25610" name="Picture 137" descr="C:\My Documents\My Pictures\DNA\DNA Ribose upside dow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5" y="3144"/>
              <a:ext cx="471"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02" name="Line 138"/>
            <p:cNvSpPr>
              <a:spLocks noChangeShapeType="1"/>
            </p:cNvSpPr>
            <p:nvPr/>
          </p:nvSpPr>
          <p:spPr bwMode="auto">
            <a:xfrm flipH="1">
              <a:off x="2740" y="3324"/>
              <a:ext cx="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sp>
          <p:nvSpPr>
            <p:cNvPr id="11403" name="Text Box 139"/>
            <p:cNvSpPr txBox="1">
              <a:spLocks noChangeArrowheads="1"/>
            </p:cNvSpPr>
            <p:nvPr/>
          </p:nvSpPr>
          <p:spPr bwMode="auto">
            <a:xfrm>
              <a:off x="3602" y="2928"/>
              <a:ext cx="32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1400">
                  <a:latin typeface="+mn-lt"/>
                </a:rPr>
                <a:t>PO</a:t>
              </a:r>
              <a:r>
                <a:rPr lang="en-GB" altLang="en-US" sz="1400" baseline="-25000">
                  <a:latin typeface="+mn-lt"/>
                </a:rPr>
                <a:t>4</a:t>
              </a:r>
              <a:endParaRPr lang="en-US" altLang="en-US" sz="1400" baseline="-25000">
                <a:latin typeface="+mn-lt"/>
              </a:endParaRPr>
            </a:p>
          </p:txBody>
        </p:sp>
        <p:sp>
          <p:nvSpPr>
            <p:cNvPr id="11404" name="Line 140"/>
            <p:cNvSpPr>
              <a:spLocks noChangeShapeType="1"/>
            </p:cNvSpPr>
            <p:nvPr/>
          </p:nvSpPr>
          <p:spPr bwMode="auto">
            <a:xfrm flipV="1">
              <a:off x="3329" y="3036"/>
              <a:ext cx="27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pic>
          <p:nvPicPr>
            <p:cNvPr id="25614" name="Picture 142" descr="C:\My Documents\My Pictures\DNA\DNA Cytosine flipped.jpg"/>
            <p:cNvPicPr>
              <a:picLocks noChangeAspect="1" noChangeArrowheads="1"/>
            </p:cNvPicPr>
            <p:nvPr/>
          </p:nvPicPr>
          <p:blipFill>
            <a:blip r:embed="rId14">
              <a:lum contrast="20000"/>
              <a:extLst>
                <a:ext uri="{28A0092B-C50C-407E-A947-70E740481C1C}">
                  <a14:useLocalDpi xmlns:a14="http://schemas.microsoft.com/office/drawing/2010/main" val="0"/>
                </a:ext>
              </a:extLst>
            </a:blip>
            <a:srcRect/>
            <a:stretch>
              <a:fillRect/>
            </a:stretch>
          </p:blipFill>
          <p:spPr bwMode="auto">
            <a:xfrm>
              <a:off x="2112" y="3252"/>
              <a:ext cx="65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3" name="Line 159"/>
            <p:cNvSpPr>
              <a:spLocks noChangeShapeType="1"/>
            </p:cNvSpPr>
            <p:nvPr/>
          </p:nvSpPr>
          <p:spPr bwMode="auto">
            <a:xfrm>
              <a:off x="3408" y="3360"/>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mn-lt"/>
              </a:endParaRPr>
            </a:p>
          </p:txBody>
        </p:sp>
      </p:grpSp>
      <p:sp>
        <p:nvSpPr>
          <p:cNvPr id="11430" name="Rectangle 166"/>
          <p:cNvSpPr>
            <a:spLocks noGrp="1" noChangeArrowheads="1"/>
          </p:cNvSpPr>
          <p:nvPr>
            <p:ph type="title"/>
          </p:nvPr>
        </p:nvSpPr>
        <p:spPr/>
        <p:txBody>
          <a:bodyPr rtlCol="0">
            <a:noAutofit/>
          </a:bodyPr>
          <a:lstStyle/>
          <a:p>
            <a:pPr eaLnBrk="1" fontAlgn="auto" hangingPunct="1">
              <a:spcAft>
                <a:spcPts val="0"/>
              </a:spcAft>
              <a:defRPr/>
            </a:pPr>
            <a:r>
              <a:rPr lang="en-US" altLang="en-US" sz="2400">
                <a:latin typeface="+mn-lt"/>
              </a:rPr>
              <a:t>2-stranded DNA</a:t>
            </a:r>
          </a:p>
        </p:txBody>
      </p:sp>
      <p:sp>
        <p:nvSpPr>
          <p:cNvPr id="3" name="TextBox 2"/>
          <p:cNvSpPr txBox="1"/>
          <p:nvPr/>
        </p:nvSpPr>
        <p:spPr>
          <a:xfrm>
            <a:off x="6324600" y="2438400"/>
            <a:ext cx="2514600" cy="4093428"/>
          </a:xfrm>
          <a:prstGeom prst="rect">
            <a:avLst/>
          </a:prstGeom>
          <a:noFill/>
        </p:spPr>
        <p:txBody>
          <a:bodyPr>
            <a:spAutoFit/>
          </a:bodyPr>
          <a:lstStyle/>
          <a:p>
            <a:pPr eaLnBrk="1" hangingPunct="1">
              <a:defRPr/>
            </a:pPr>
            <a:r>
              <a:rPr lang="en-US" sz="2000" dirty="0">
                <a:latin typeface="+mn-lt"/>
              </a:rPr>
              <a:t>DNA consists of a double strand of molecules.</a:t>
            </a:r>
          </a:p>
          <a:p>
            <a:pPr eaLnBrk="1" hangingPunct="1">
              <a:defRPr/>
            </a:pPr>
            <a:endParaRPr lang="en-US" sz="2000" dirty="0">
              <a:latin typeface="+mn-lt"/>
            </a:endParaRPr>
          </a:p>
          <a:p>
            <a:pPr eaLnBrk="1" hangingPunct="1">
              <a:defRPr/>
            </a:pPr>
            <a:r>
              <a:rPr lang="en-US" sz="2000" dirty="0">
                <a:latin typeface="+mn-lt"/>
              </a:rPr>
              <a:t>The sugar phosphate chains are on the outsides (the strands) and are held together by the </a:t>
            </a:r>
            <a:r>
              <a:rPr lang="en-US" sz="2000" dirty="0" smtClean="0">
                <a:latin typeface="+mn-lt"/>
              </a:rPr>
              <a:t>hydrogen bonds </a:t>
            </a:r>
            <a:r>
              <a:rPr lang="en-US" sz="2000" dirty="0">
                <a:latin typeface="+mn-lt"/>
              </a:rPr>
              <a:t>between the bases.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03263" y="2643188"/>
            <a:ext cx="8509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dirty="0">
                <a:latin typeface="+mn-lt"/>
              </a:rPr>
              <a:t>The bases always pair up in the same way</a:t>
            </a:r>
            <a:endParaRPr lang="en-US" altLang="en-US" dirty="0">
              <a:latin typeface="+mn-lt"/>
            </a:endParaRPr>
          </a:p>
        </p:txBody>
      </p:sp>
      <p:sp>
        <p:nvSpPr>
          <p:cNvPr id="13315" name="Text Box 3"/>
          <p:cNvSpPr txBox="1">
            <a:spLocks noChangeArrowheads="1"/>
          </p:cNvSpPr>
          <p:nvPr/>
        </p:nvSpPr>
        <p:spPr bwMode="auto">
          <a:xfrm>
            <a:off x="709613" y="3608388"/>
            <a:ext cx="73167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dirty="0">
                <a:latin typeface="+mn-lt"/>
              </a:rPr>
              <a:t>Adenine forms a bond with Thymine</a:t>
            </a:r>
            <a:endParaRPr lang="en-US" altLang="en-US" dirty="0">
              <a:latin typeface="+mn-lt"/>
            </a:endParaRPr>
          </a:p>
        </p:txBody>
      </p:sp>
      <p:sp>
        <p:nvSpPr>
          <p:cNvPr id="13316" name="Text Box 4"/>
          <p:cNvSpPr txBox="1">
            <a:spLocks noChangeArrowheads="1"/>
          </p:cNvSpPr>
          <p:nvPr/>
        </p:nvSpPr>
        <p:spPr bwMode="auto">
          <a:xfrm>
            <a:off x="962025" y="5162550"/>
            <a:ext cx="6958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dirty="0">
                <a:latin typeface="+mn-lt"/>
              </a:rPr>
              <a:t>and Cytosine bonds with Guanine</a:t>
            </a:r>
            <a:endParaRPr lang="en-US" altLang="en-US" dirty="0">
              <a:latin typeface="+mn-lt"/>
            </a:endParaRPr>
          </a:p>
        </p:txBody>
      </p:sp>
      <p:sp>
        <p:nvSpPr>
          <p:cNvPr id="13321" name="Rectangle 9"/>
          <p:cNvSpPr>
            <a:spLocks noGrp="1" noChangeArrowheads="1"/>
          </p:cNvSpPr>
          <p:nvPr>
            <p:ph type="title"/>
          </p:nvPr>
        </p:nvSpPr>
        <p:spPr>
          <a:xfrm>
            <a:off x="863600" y="873125"/>
            <a:ext cx="6346825" cy="709613"/>
          </a:xfrm>
        </p:spPr>
        <p:txBody>
          <a:bodyPr rtlCol="0">
            <a:noAutofit/>
          </a:bodyPr>
          <a:lstStyle/>
          <a:p>
            <a:pPr eaLnBrk="1" fontAlgn="auto" hangingPunct="1">
              <a:spcAft>
                <a:spcPts val="0"/>
              </a:spcAft>
              <a:defRPr/>
            </a:pPr>
            <a:r>
              <a:rPr lang="en-US" altLang="en-US" sz="2400" dirty="0" smtClean="0">
                <a:latin typeface="+mn-lt"/>
              </a:rPr>
              <a:t>Complimentary Pair Bonding</a:t>
            </a:r>
            <a:endParaRPr lang="en-US" altLang="en-US" sz="2400" dirty="0">
              <a:latin typeface="+mn-lt"/>
            </a:endParaRPr>
          </a:p>
        </p:txBody>
      </p:sp>
      <p:grpSp>
        <p:nvGrpSpPr>
          <p:cNvPr id="13332" name="Group 20"/>
          <p:cNvGrpSpPr>
            <a:grpSpLocks/>
          </p:cNvGrpSpPr>
          <p:nvPr/>
        </p:nvGrpSpPr>
        <p:grpSpPr bwMode="auto">
          <a:xfrm>
            <a:off x="1400175" y="4525963"/>
            <a:ext cx="2057400" cy="525462"/>
            <a:chOff x="864" y="1824"/>
            <a:chExt cx="1296" cy="331"/>
          </a:xfrm>
        </p:grpSpPr>
        <p:pic>
          <p:nvPicPr>
            <p:cNvPr id="26640" name="Picture 5" descr="C:\My Documents\My Pictures\DNA\DNA adenine.jpg"/>
            <p:cNvPicPr>
              <a:picLocks noChangeAspect="1" noChangeArrowheads="1"/>
            </p:cNvPicPr>
            <p:nvPr/>
          </p:nvPicPr>
          <p:blipFill>
            <a:blip r:embed="rId2">
              <a:lum contrast="22000"/>
              <a:extLst>
                <a:ext uri="{28A0092B-C50C-407E-A947-70E740481C1C}">
                  <a14:useLocalDpi xmlns:a14="http://schemas.microsoft.com/office/drawing/2010/main" val="0"/>
                </a:ext>
              </a:extLst>
            </a:blip>
            <a:srcRect/>
            <a:stretch>
              <a:fillRect/>
            </a:stretch>
          </p:blipFill>
          <p:spPr bwMode="auto">
            <a:xfrm>
              <a:off x="864" y="1824"/>
              <a:ext cx="1296"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1"/>
            <p:cNvSpPr txBox="1">
              <a:spLocks noChangeArrowheads="1"/>
            </p:cNvSpPr>
            <p:nvPr/>
          </p:nvSpPr>
          <p:spPr bwMode="auto">
            <a:xfrm>
              <a:off x="1104" y="1872"/>
              <a:ext cx="78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2000">
                  <a:latin typeface="+mn-lt"/>
                </a:rPr>
                <a:t>Adenine</a:t>
              </a:r>
              <a:endParaRPr lang="en-US" altLang="en-US" sz="2000">
                <a:latin typeface="+mn-lt"/>
              </a:endParaRPr>
            </a:p>
          </p:txBody>
        </p:sp>
      </p:grpSp>
      <p:grpSp>
        <p:nvGrpSpPr>
          <p:cNvPr id="13328" name="Group 16"/>
          <p:cNvGrpSpPr>
            <a:grpSpLocks/>
          </p:cNvGrpSpPr>
          <p:nvPr/>
        </p:nvGrpSpPr>
        <p:grpSpPr bwMode="auto">
          <a:xfrm>
            <a:off x="3846513" y="4510088"/>
            <a:ext cx="2133600" cy="557212"/>
            <a:chOff x="2160" y="1824"/>
            <a:chExt cx="1344" cy="351"/>
          </a:xfrm>
        </p:grpSpPr>
        <p:pic>
          <p:nvPicPr>
            <p:cNvPr id="26638" name="Picture 6" descr="C:\My Documents\My Pictures\DNA\DNA Thymine flipped.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160" y="1824"/>
              <a:ext cx="1344"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12"/>
            <p:cNvSpPr txBox="1">
              <a:spLocks noChangeArrowheads="1"/>
            </p:cNvSpPr>
            <p:nvPr/>
          </p:nvSpPr>
          <p:spPr bwMode="auto">
            <a:xfrm>
              <a:off x="2592" y="1872"/>
              <a:ext cx="75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2000">
                  <a:latin typeface="+mn-lt"/>
                </a:rPr>
                <a:t>Thymine</a:t>
              </a:r>
              <a:endParaRPr lang="en-US" altLang="en-US" sz="2000">
                <a:latin typeface="+mn-lt"/>
              </a:endParaRPr>
            </a:p>
          </p:txBody>
        </p:sp>
      </p:grpSp>
      <p:grpSp>
        <p:nvGrpSpPr>
          <p:cNvPr id="13331" name="Group 19"/>
          <p:cNvGrpSpPr>
            <a:grpSpLocks/>
          </p:cNvGrpSpPr>
          <p:nvPr/>
        </p:nvGrpSpPr>
        <p:grpSpPr bwMode="auto">
          <a:xfrm>
            <a:off x="1400175" y="5851525"/>
            <a:ext cx="2362200" cy="617538"/>
            <a:chOff x="816" y="3147"/>
            <a:chExt cx="1488" cy="389"/>
          </a:xfrm>
        </p:grpSpPr>
        <p:pic>
          <p:nvPicPr>
            <p:cNvPr id="26636" name="Picture 7" descr="C:\My Documents\My Pictures\DNA\DNA Cytosine.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816" y="3147"/>
              <a:ext cx="1488"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13"/>
            <p:cNvSpPr txBox="1">
              <a:spLocks noChangeArrowheads="1"/>
            </p:cNvSpPr>
            <p:nvPr/>
          </p:nvSpPr>
          <p:spPr bwMode="auto">
            <a:xfrm>
              <a:off x="1056" y="3216"/>
              <a:ext cx="79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2000">
                  <a:latin typeface="+mn-lt"/>
                </a:rPr>
                <a:t>Cytosine</a:t>
              </a:r>
              <a:endParaRPr lang="en-US" altLang="en-US" sz="2000">
                <a:latin typeface="+mn-lt"/>
              </a:endParaRPr>
            </a:p>
          </p:txBody>
        </p:sp>
      </p:grpSp>
      <p:grpSp>
        <p:nvGrpSpPr>
          <p:cNvPr id="13333" name="Group 21"/>
          <p:cNvGrpSpPr>
            <a:grpSpLocks/>
          </p:cNvGrpSpPr>
          <p:nvPr/>
        </p:nvGrpSpPr>
        <p:grpSpPr bwMode="auto">
          <a:xfrm>
            <a:off x="3662363" y="5867400"/>
            <a:ext cx="2438400" cy="587375"/>
            <a:chOff x="2304" y="3120"/>
            <a:chExt cx="1536" cy="370"/>
          </a:xfrm>
        </p:grpSpPr>
        <p:pic>
          <p:nvPicPr>
            <p:cNvPr id="26634" name="Picture 8" descr="C:\My Documents\My Pictures\DNA\DNA Guanine flipped.jpg"/>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2304" y="3120"/>
              <a:ext cx="1536"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14"/>
            <p:cNvSpPr txBox="1">
              <a:spLocks noChangeArrowheads="1"/>
            </p:cNvSpPr>
            <p:nvPr/>
          </p:nvSpPr>
          <p:spPr bwMode="auto">
            <a:xfrm>
              <a:off x="2688" y="3168"/>
              <a:ext cx="80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altLang="en-US" sz="2000">
                  <a:latin typeface="+mn-lt"/>
                </a:rPr>
                <a:t>Guanine</a:t>
              </a:r>
              <a:endParaRPr lang="en-US" altLang="en-US" sz="200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1"/>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wipe(up)">
                                      <p:cBhvr>
                                        <p:cTn id="10" dur="500"/>
                                        <p:tgtEl>
                                          <p:spTgt spid="13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wipe(up)">
                                      <p:cBhvr>
                                        <p:cTn id="15" dur="500"/>
                                        <p:tgtEl>
                                          <p:spTgt spid="133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13332"/>
                                        </p:tgtEl>
                                        <p:attrNameLst>
                                          <p:attrName>style.visibility</p:attrName>
                                        </p:attrNameLst>
                                      </p:cBhvr>
                                      <p:to>
                                        <p:strVal val="visible"/>
                                      </p:to>
                                    </p:set>
                                    <p:anim calcmode="lin" valueType="num">
                                      <p:cBhvr additive="base">
                                        <p:cTn id="20" dur="500" fill="hold"/>
                                        <p:tgtEl>
                                          <p:spTgt spid="13332"/>
                                        </p:tgtEl>
                                        <p:attrNameLst>
                                          <p:attrName>ppt_x</p:attrName>
                                        </p:attrNameLst>
                                      </p:cBhvr>
                                      <p:tavLst>
                                        <p:tav tm="0">
                                          <p:val>
                                            <p:strVal val="0-#ppt_w/2"/>
                                          </p:val>
                                        </p:tav>
                                        <p:tav tm="100000">
                                          <p:val>
                                            <p:strVal val="#ppt_x"/>
                                          </p:val>
                                        </p:tav>
                                      </p:tavLst>
                                    </p:anim>
                                    <p:anim calcmode="lin" valueType="num">
                                      <p:cBhvr additive="base">
                                        <p:cTn id="21" dur="500" fill="hold"/>
                                        <p:tgtEl>
                                          <p:spTgt spid="13332"/>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13328"/>
                                        </p:tgtEl>
                                        <p:attrNameLst>
                                          <p:attrName>style.visibility</p:attrName>
                                        </p:attrNameLst>
                                      </p:cBhvr>
                                      <p:to>
                                        <p:strVal val="visible"/>
                                      </p:to>
                                    </p:set>
                                    <p:anim calcmode="lin" valueType="num">
                                      <p:cBhvr additive="base">
                                        <p:cTn id="26" dur="500" fill="hold"/>
                                        <p:tgtEl>
                                          <p:spTgt spid="13328"/>
                                        </p:tgtEl>
                                        <p:attrNameLst>
                                          <p:attrName>ppt_x</p:attrName>
                                        </p:attrNameLst>
                                      </p:cBhvr>
                                      <p:tavLst>
                                        <p:tav tm="0">
                                          <p:val>
                                            <p:strVal val="1+#ppt_w/2"/>
                                          </p:val>
                                        </p:tav>
                                        <p:tav tm="100000">
                                          <p:val>
                                            <p:strVal val="#ppt_x"/>
                                          </p:val>
                                        </p:tav>
                                      </p:tavLst>
                                    </p:anim>
                                    <p:anim calcmode="lin" valueType="num">
                                      <p:cBhvr additive="base">
                                        <p:cTn id="27"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16"/>
                                        </p:tgtEl>
                                        <p:attrNameLst>
                                          <p:attrName>style.visibility</p:attrName>
                                        </p:attrNameLst>
                                      </p:cBhvr>
                                      <p:to>
                                        <p:strVal val="visible"/>
                                      </p:to>
                                    </p:set>
                                    <p:animEffect transition="in" filter="wipe(up)">
                                      <p:cBhvr>
                                        <p:cTn id="32" dur="500"/>
                                        <p:tgtEl>
                                          <p:spTgt spid="133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3331"/>
                                        </p:tgtEl>
                                        <p:attrNameLst>
                                          <p:attrName>style.visibility</p:attrName>
                                        </p:attrNameLst>
                                      </p:cBhvr>
                                      <p:to>
                                        <p:strVal val="visible"/>
                                      </p:to>
                                    </p:set>
                                    <p:anim calcmode="lin" valueType="num">
                                      <p:cBhvr additive="base">
                                        <p:cTn id="37" dur="500" fill="hold"/>
                                        <p:tgtEl>
                                          <p:spTgt spid="13331"/>
                                        </p:tgtEl>
                                        <p:attrNameLst>
                                          <p:attrName>ppt_x</p:attrName>
                                        </p:attrNameLst>
                                      </p:cBhvr>
                                      <p:tavLst>
                                        <p:tav tm="0">
                                          <p:val>
                                            <p:strVal val="0-#ppt_w/2"/>
                                          </p:val>
                                        </p:tav>
                                        <p:tav tm="100000">
                                          <p:val>
                                            <p:strVal val="#ppt_x"/>
                                          </p:val>
                                        </p:tav>
                                      </p:tavLst>
                                    </p:anim>
                                    <p:anim calcmode="lin" valueType="num">
                                      <p:cBhvr additive="base">
                                        <p:cTn id="38" dur="500" fill="hold"/>
                                        <p:tgtEl>
                                          <p:spTgt spid="1333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3333"/>
                                        </p:tgtEl>
                                        <p:attrNameLst>
                                          <p:attrName>style.visibility</p:attrName>
                                        </p:attrNameLst>
                                      </p:cBhvr>
                                      <p:to>
                                        <p:strVal val="visible"/>
                                      </p:to>
                                    </p:set>
                                    <p:anim calcmode="lin" valueType="num">
                                      <p:cBhvr additive="base">
                                        <p:cTn id="43" dur="500" fill="hold"/>
                                        <p:tgtEl>
                                          <p:spTgt spid="13333"/>
                                        </p:tgtEl>
                                        <p:attrNameLst>
                                          <p:attrName>ppt_x</p:attrName>
                                        </p:attrNameLst>
                                      </p:cBhvr>
                                      <p:tavLst>
                                        <p:tav tm="0">
                                          <p:val>
                                            <p:strVal val="1+#ppt_w/2"/>
                                          </p:val>
                                        </p:tav>
                                        <p:tav tm="100000">
                                          <p:val>
                                            <p:strVal val="#ppt_x"/>
                                          </p:val>
                                        </p:tav>
                                      </p:tavLst>
                                    </p:anim>
                                    <p:anim calcmode="lin" valueType="num">
                                      <p:cBhvr additive="base">
                                        <p:cTn id="44" dur="500" fill="hold"/>
                                        <p:tgtEl>
                                          <p:spTgt spid="13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P spid="13316" grpId="0" autoUpdateAnimBg="0"/>
      <p:bldP spid="13321"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1196</TotalTime>
  <Words>692</Words>
  <Application>Microsoft Office PowerPoint</Application>
  <PresentationFormat>On-screen Show (4:3)</PresentationFormat>
  <Paragraphs>119</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Ion Boardroom</vt:lpstr>
      <vt:lpstr>DNA</vt:lpstr>
      <vt:lpstr>DNA</vt:lpstr>
      <vt:lpstr>What makes up a DNA molecule</vt:lpstr>
      <vt:lpstr>Deoxyribose and phosphates</vt:lpstr>
      <vt:lpstr>The 4 organic bases</vt:lpstr>
      <vt:lpstr>Nucleotides</vt:lpstr>
      <vt:lpstr>Joined nucleotides</vt:lpstr>
      <vt:lpstr>2-stranded DNA</vt:lpstr>
      <vt:lpstr>Complimentary Pair Bonding</vt:lpstr>
      <vt:lpstr>Base Pair Bonding</vt:lpstr>
      <vt:lpstr>The Double Helix</vt:lpstr>
      <vt:lpstr>From nucleotides to amino acids</vt:lpstr>
      <vt:lpstr>Triplet code</vt:lpstr>
      <vt:lpstr>DNA and enzymes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Mackean</dc:creator>
  <cp:lastModifiedBy>Antony Blaikie</cp:lastModifiedBy>
  <cp:revision>168</cp:revision>
  <dcterms:created xsi:type="dcterms:W3CDTF">2004-10-22T15:08:30Z</dcterms:created>
  <dcterms:modified xsi:type="dcterms:W3CDTF">2018-04-29T03:15:06Z</dcterms:modified>
</cp:coreProperties>
</file>