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02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 smtClean="0"/>
            </a:lvl1pPr>
          </a:lstStyle>
          <a:p>
            <a:pPr>
              <a:defRPr/>
            </a:pPr>
            <a:fld id="{68D65463-A3B3-4E7F-A4A9-C911E7720283}" type="datetimeFigureOut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E22C3D-30BF-42C1-8376-DB524D699D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315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ACC16A3F-558A-4F15-A8E3-1B0C1B8AD65B}" type="datetimeFigureOut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DB4B4D-3A48-4954-A995-1871A6374D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4808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Bef>
                <a:spcPct val="0"/>
              </a:spcBef>
            </a:pPr>
            <a:r>
              <a:rPr lang="en-US" altLang="en-US" smtClean="0"/>
              <a:t>Remember that an atom is neutral because the positive proton charged and the negative electron charges  = zero… so if you add or subtract an electron, the atom’s charge no longer equals 0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fld id="{30C2D86B-BD20-4BA7-9E4D-EEC613AC2BDA}" type="slidenum">
              <a:rPr lang="en-US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7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916E8-992B-4ED8-B91F-AFEB223124C6}" type="datetime1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93842AAD-BB57-495B-B2E3-18BB278576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7193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1A66F-979B-494F-A7CA-7D9BC7217263}" type="datetime1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9C4D9-2FCD-4C9A-9950-BF1F09E1CF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470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1E8DEB25-7A18-4AE3-BABA-63A913E51A1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28D22-F8A8-4C6B-85D3-D09628368562}" type="datetime1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97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36562-C32E-45C6-B1A7-58B92EBF456E}" type="datetime1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E860DC34-DF85-4A56-BE28-312B628FE9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8765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8E154-08EB-4CE1-A9C2-79F31A92D40E}" type="datetime1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E2F1111-19F7-4A47-B003-E6D01B1A2F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7467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E26D9-04FE-4660-93CD-BF078FC03BB4}" type="datetime1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98550-D557-4174-B822-BAD0A5306B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542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75C96-0E79-4E0E-95DB-1BF1B4CD4517}" type="datetime1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934A8BB7-6DBB-41E3-A82B-A736216CA9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3541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B1F65-2304-4D08-98A6-2CE8077CB86E}" type="datetime1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B147B07F-5C9B-40C8-84DB-4E379E61CC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22050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38F1A-1CEC-4555-A2E5-B976E90F74C3}" type="datetime1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138506-2815-4449-9B4D-D86333797B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129707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ADE23A6-A26B-4148-A6AC-E7AC964CD3A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65C39-8FA0-4672-98B7-1D849313DFC3}" type="datetime1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13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DF4C38E4-F24E-44DE-83C5-BFDE35A4E3E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42DBC-1A33-4784-BEAC-E2A828464E4A}" type="datetime1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5449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F7C69A-276E-4C60-AA35-12B9582E301F}" type="datetime1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7B9899"/>
                </a:solidFill>
              </a:defRPr>
            </a:lvl1pPr>
          </a:lstStyle>
          <a:p>
            <a:fld id="{50FCC07C-BF44-40F2-9F56-69716915519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mtClean="0"/>
              <a:t>Properly drawing atoms!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Bohr and Lewis Diagrams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fld id="{7F7A40D4-C1F2-43F4-9545-6E8269FDBCB5}" type="slidenum">
              <a:rPr lang="en-US" altLang="en-US">
                <a:solidFill>
                  <a:srgbClr val="7B9899"/>
                </a:solidFill>
              </a:rPr>
              <a:pPr eaLnBrk="1" hangingPunct="1"/>
              <a:t>1</a:t>
            </a:fld>
            <a:endParaRPr lang="en-US" altLang="en-US">
              <a:solidFill>
                <a:srgbClr val="7B9899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tx1"/>
                </a:solidFill>
              </a:rPr>
              <a:t>CatIONS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620713" y="2116138"/>
            <a:ext cx="7853362" cy="4006850"/>
          </a:xfrm>
        </p:spPr>
        <p:txBody>
          <a:bodyPr/>
          <a:lstStyle/>
          <a:p>
            <a:pPr eaLnBrk="1" hangingPunct="1"/>
            <a:endParaRPr lang="en-US" altLang="en-US" sz="3600" smtClean="0"/>
          </a:p>
          <a:p>
            <a:pPr eaLnBrk="1" hangingPunct="1"/>
            <a:r>
              <a:rPr lang="en-US" altLang="en-US" sz="3600" smtClean="0"/>
              <a:t>Metal atoms lose e- to form </a:t>
            </a:r>
            <a:r>
              <a:rPr lang="en-US" altLang="en-US" sz="3600" u="sng" smtClean="0"/>
              <a:t>positively</a:t>
            </a:r>
            <a:r>
              <a:rPr lang="en-US" altLang="en-US" sz="3600" smtClean="0"/>
              <a:t> charged </a:t>
            </a:r>
            <a:r>
              <a:rPr lang="en-US" altLang="en-US" sz="3600" b="1" smtClean="0"/>
              <a:t>cations</a:t>
            </a:r>
          </a:p>
          <a:p>
            <a:pPr lvl="1" eaLnBrk="1" hangingPunct="1"/>
            <a:endParaRPr lang="en-US" altLang="en-US" b="1" smtClean="0"/>
          </a:p>
          <a:p>
            <a:pPr lvl="1" eaLnBrk="1" hangingPunct="1"/>
            <a:r>
              <a:rPr lang="en-US" altLang="en-US" b="1" smtClean="0"/>
              <a:t>Example: 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rgbClr val="C00000"/>
                </a:solidFill>
              </a:rPr>
              <a:t>Na loses 1 electron to become the ion</a:t>
            </a:r>
            <a:r>
              <a:rPr lang="en-US" altLang="en-US" smtClean="0">
                <a:solidFill>
                  <a:srgbClr val="C00000"/>
                </a:solidFill>
                <a:sym typeface="Wingdings" panose="05000000000000000000" pitchFamily="2" charset="2"/>
              </a:rPr>
              <a:t> Na </a:t>
            </a:r>
            <a:r>
              <a:rPr lang="en-US" altLang="en-US" baseline="30000" smtClean="0">
                <a:solidFill>
                  <a:srgbClr val="C00000"/>
                </a:solidFill>
                <a:sym typeface="Wingdings" panose="05000000000000000000" pitchFamily="2" charset="2"/>
              </a:rPr>
              <a:t>+</a:t>
            </a:r>
            <a:endParaRPr lang="en-US" altLang="en-US" b="1" baseline="30000" smtClean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fld id="{115BE0D7-B1FE-48D0-8785-36C4869C70AA}" type="slidenum">
              <a:rPr lang="en-US" altLang="en-US">
                <a:solidFill>
                  <a:srgbClr val="7B9899"/>
                </a:solidFill>
              </a:rPr>
              <a:pPr eaLnBrk="1" hangingPunct="1"/>
              <a:t>10</a:t>
            </a:fld>
            <a:endParaRPr lang="en-US" altLang="en-US">
              <a:solidFill>
                <a:srgbClr val="7B9899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tx1"/>
                </a:solidFill>
              </a:rPr>
              <a:t>AnIONS</a:t>
            </a:r>
          </a:p>
        </p:txBody>
      </p:sp>
      <p:sp>
        <p:nvSpPr>
          <p:cNvPr id="23555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2020888"/>
            <a:ext cx="8229600" cy="4075112"/>
          </a:xfrm>
        </p:spPr>
        <p:txBody>
          <a:bodyPr/>
          <a:lstStyle/>
          <a:p>
            <a:pPr eaLnBrk="1" hangingPunct="1"/>
            <a:endParaRPr lang="en-US" altLang="en-US" sz="3600" smtClean="0"/>
          </a:p>
          <a:p>
            <a:pPr eaLnBrk="1" hangingPunct="1"/>
            <a:r>
              <a:rPr lang="en-US" altLang="en-US" sz="3600" smtClean="0"/>
              <a:t>Non-metal atoms gain e- to form </a:t>
            </a:r>
            <a:r>
              <a:rPr lang="en-US" altLang="en-US" sz="3600" u="sng" smtClean="0"/>
              <a:t>negatively</a:t>
            </a:r>
            <a:r>
              <a:rPr lang="en-US" altLang="en-US" sz="3600" smtClean="0"/>
              <a:t> charged anions</a:t>
            </a:r>
          </a:p>
          <a:p>
            <a:pPr lvl="1" eaLnBrk="1" hangingPunct="1"/>
            <a:endParaRPr lang="en-US" altLang="en-US" b="1" smtClean="0"/>
          </a:p>
          <a:p>
            <a:pPr lvl="1" eaLnBrk="1" hangingPunct="1"/>
            <a:r>
              <a:rPr lang="en-US" altLang="en-US" b="1" smtClean="0"/>
              <a:t>Example: </a:t>
            </a:r>
            <a:r>
              <a:rPr lang="en-US" altLang="en-US" smtClean="0">
                <a:solidFill>
                  <a:srgbClr val="C00000"/>
                </a:solidFill>
              </a:rPr>
              <a:t>Cl </a:t>
            </a:r>
            <a:r>
              <a:rPr lang="en-US" altLang="en-US" smtClean="0">
                <a:solidFill>
                  <a:srgbClr val="C00000"/>
                </a:solidFill>
                <a:sym typeface="Wingdings" panose="05000000000000000000" pitchFamily="2" charset="2"/>
              </a:rPr>
              <a:t>loses 1 picks up 1 electron to become the ion Cl</a:t>
            </a:r>
            <a:r>
              <a:rPr lang="en-US" altLang="en-US" baseline="30000" smtClean="0">
                <a:solidFill>
                  <a:srgbClr val="C00000"/>
                </a:solidFill>
                <a:sym typeface="Wingdings" panose="05000000000000000000" pitchFamily="2" charset="2"/>
              </a:rPr>
              <a:t>- </a:t>
            </a:r>
            <a:endParaRPr lang="en-US" altLang="en-US" baseline="30000" smtClean="0">
              <a:solidFill>
                <a:srgbClr val="C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fld id="{2BAEDCCF-23AB-411A-9DAA-00C6259FACB6}" type="slidenum">
              <a:rPr lang="en-US" altLang="en-US">
                <a:solidFill>
                  <a:srgbClr val="7B9899"/>
                </a:solidFill>
              </a:rPr>
              <a:pPr eaLnBrk="1" hangingPunct="1"/>
              <a:t>11</a:t>
            </a:fld>
            <a:endParaRPr lang="en-US" altLang="en-US">
              <a:solidFill>
                <a:srgbClr val="7B9899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B9899"/>
                </a:solidFill>
              </a:rPr>
              <a:t>What is a Bohr Diagram?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mtClean="0"/>
              <a:t>Niels Bohr (1885-1962) discovered that electrons were arranged in energy levels/specific patterns (aka: energy shells!)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b="1" smtClean="0"/>
              <a:t>Bohr Diagram = </a:t>
            </a:r>
            <a:r>
              <a:rPr lang="en-US" altLang="en-US" smtClean="0">
                <a:solidFill>
                  <a:srgbClr val="FF0000"/>
                </a:solidFill>
              </a:rPr>
              <a:t>a diagram that shows how many e- are in each shell surrounding the nucleus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fld id="{F77F60D4-1AE4-40FA-9E9D-A7A7F104E952}" type="slidenum">
              <a:rPr lang="en-US" altLang="en-US">
                <a:solidFill>
                  <a:srgbClr val="7B9899"/>
                </a:solidFill>
              </a:rPr>
              <a:pPr eaLnBrk="1" hangingPunct="1"/>
              <a:t>2</a:t>
            </a:fld>
            <a:endParaRPr lang="en-US" altLang="en-US">
              <a:solidFill>
                <a:srgbClr val="7B9899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B9899"/>
                </a:solidFill>
              </a:rPr>
              <a:t>Bohr Diagram</a:t>
            </a:r>
          </a:p>
        </p:txBody>
      </p:sp>
      <p:pic>
        <p:nvPicPr>
          <p:cNvPr id="4" name="Picture 3" descr="bc10_u2c4_p174_fig4_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1562100"/>
            <a:ext cx="8782050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5594350"/>
            <a:ext cx="8229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r>
              <a:rPr lang="en-US" altLang="en-US"/>
              <a:t>These are 3 different ways to show the same thing: a Bohr Diagram of Potassium (K)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fld id="{A94FE6DE-8BAE-42AC-BB7F-09CF9BE8E856}" type="slidenum">
              <a:rPr lang="en-US" altLang="en-US">
                <a:solidFill>
                  <a:srgbClr val="7B9899"/>
                </a:solidFill>
              </a:rPr>
              <a:pPr eaLnBrk="1" hangingPunct="1"/>
              <a:t>3</a:t>
            </a:fld>
            <a:endParaRPr lang="en-US" altLang="en-US">
              <a:solidFill>
                <a:srgbClr val="7B9899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B9899"/>
                </a:solidFill>
              </a:rPr>
              <a:t>Rules for Bohr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06975"/>
          </a:xfrm>
        </p:spPr>
        <p:txBody>
          <a:bodyPr/>
          <a:lstStyle/>
          <a:p>
            <a:pPr eaLnBrk="1" hangingPunct="1"/>
            <a:r>
              <a:rPr lang="en-US" altLang="en-US" smtClean="0"/>
              <a:t>1</a:t>
            </a:r>
            <a:r>
              <a:rPr lang="en-US" altLang="en-US" baseline="30000" smtClean="0"/>
              <a:t>st</a:t>
            </a:r>
            <a:r>
              <a:rPr lang="en-US" altLang="en-US" smtClean="0"/>
              <a:t> Shell = </a:t>
            </a:r>
            <a:r>
              <a:rPr lang="en-US" altLang="en-US" smtClean="0">
                <a:solidFill>
                  <a:srgbClr val="FF0000"/>
                </a:solidFill>
              </a:rPr>
              <a:t>2</a:t>
            </a:r>
          </a:p>
          <a:p>
            <a:pPr eaLnBrk="1" hangingPunct="1"/>
            <a:r>
              <a:rPr lang="en-US" altLang="en-US" smtClean="0"/>
              <a:t>2</a:t>
            </a:r>
            <a:r>
              <a:rPr lang="en-US" altLang="en-US" baseline="30000" smtClean="0"/>
              <a:t>nd</a:t>
            </a:r>
            <a:r>
              <a:rPr lang="en-US" altLang="en-US" smtClean="0"/>
              <a:t> Shell =</a:t>
            </a:r>
            <a:r>
              <a:rPr lang="en-US" altLang="en-US" smtClean="0">
                <a:solidFill>
                  <a:srgbClr val="FF0000"/>
                </a:solidFill>
              </a:rPr>
              <a:t> 8</a:t>
            </a:r>
          </a:p>
          <a:p>
            <a:pPr eaLnBrk="1" hangingPunct="1"/>
            <a:r>
              <a:rPr lang="en-US" altLang="en-US" smtClean="0"/>
              <a:t>3</a:t>
            </a:r>
            <a:r>
              <a:rPr lang="en-US" altLang="en-US" baseline="30000" smtClean="0"/>
              <a:t>rd</a:t>
            </a:r>
            <a:r>
              <a:rPr lang="en-US" altLang="en-US" smtClean="0"/>
              <a:t> Shell =</a:t>
            </a:r>
            <a:r>
              <a:rPr lang="en-US" altLang="en-US" smtClean="0">
                <a:solidFill>
                  <a:srgbClr val="FF0000"/>
                </a:solidFill>
              </a:rPr>
              <a:t> 8</a:t>
            </a:r>
          </a:p>
          <a:p>
            <a:pPr eaLnBrk="1" hangingPunct="1"/>
            <a:r>
              <a:rPr lang="en-US" altLang="en-US" smtClean="0"/>
              <a:t>4</a:t>
            </a:r>
            <a:r>
              <a:rPr lang="en-US" altLang="en-US" baseline="30000" smtClean="0"/>
              <a:t>th</a:t>
            </a:r>
            <a:r>
              <a:rPr lang="en-US" altLang="en-US" smtClean="0"/>
              <a:t> Shell = </a:t>
            </a:r>
            <a:r>
              <a:rPr lang="en-US" altLang="en-US" smtClean="0">
                <a:solidFill>
                  <a:srgbClr val="FF0000"/>
                </a:solidFill>
              </a:rPr>
              <a:t>18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fld id="{8C069738-0BFC-4CB8-A535-8294A85D5C56}" type="slidenum">
              <a:rPr lang="en-US" altLang="en-US">
                <a:solidFill>
                  <a:srgbClr val="7B9899"/>
                </a:solidFill>
              </a:rPr>
              <a:pPr eaLnBrk="1" hangingPunct="1"/>
              <a:t>4</a:t>
            </a:fld>
            <a:endParaRPr lang="en-US" altLang="en-US">
              <a:solidFill>
                <a:srgbClr val="7B9899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B9899"/>
                </a:solidFill>
              </a:rPr>
              <a:t>How to draw a Bohr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8138"/>
            <a:ext cx="9144000" cy="5300662"/>
          </a:xfrm>
        </p:spPr>
        <p:txBody>
          <a:bodyPr/>
          <a:lstStyle/>
          <a:p>
            <a:pPr marL="514350" indent="-514350" eaLnBrk="1" hangingPunct="1">
              <a:buFont typeface="Georgia" panose="02040502050405020303" pitchFamily="18" charset="0"/>
              <a:buAutoNum type="arabicPeriod"/>
            </a:pPr>
            <a:r>
              <a:rPr lang="en-US" altLang="en-US" smtClean="0"/>
              <a:t>Figure out how many protons, electrons and neutrons are in the element</a:t>
            </a:r>
          </a:p>
          <a:p>
            <a:pPr marL="514350" indent="-514350" eaLnBrk="1" hangingPunct="1">
              <a:buFont typeface="Georgia" panose="02040502050405020303" pitchFamily="18" charset="0"/>
              <a:buAutoNum type="arabicPeriod"/>
            </a:pPr>
            <a:r>
              <a:rPr lang="en-US" altLang="en-US" smtClean="0"/>
              <a:t>Draw the nucleus</a:t>
            </a:r>
          </a:p>
          <a:p>
            <a:pPr marL="400050" lvl="1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a.	Draw a circle and write the symbol, number of p+ and  number of n in the middle of it</a:t>
            </a:r>
          </a:p>
          <a:p>
            <a:pPr marL="514350" indent="-514350" eaLnBrk="1" hangingPunct="1">
              <a:buFont typeface="Georgia" panose="02040502050405020303" pitchFamily="18" charset="0"/>
              <a:buAutoNum type="arabicPeriod"/>
            </a:pPr>
            <a:r>
              <a:rPr lang="en-US" altLang="en-US" smtClean="0"/>
              <a:t>Draw the energy shells </a:t>
            </a:r>
          </a:p>
          <a:p>
            <a:pPr marL="400050" lvl="1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a.	Draw circles around the nucleus</a:t>
            </a:r>
          </a:p>
          <a:p>
            <a:pPr marL="514350" indent="-514350" eaLnBrk="1" hangingPunct="1">
              <a:buFont typeface="Georgia" panose="02040502050405020303" pitchFamily="18" charset="0"/>
              <a:buAutoNum type="arabicPeriod"/>
            </a:pPr>
            <a:r>
              <a:rPr lang="en-US" altLang="en-US" smtClean="0"/>
              <a:t>Draw dots on the energy shells, each dot representing an electron</a:t>
            </a:r>
          </a:p>
          <a:p>
            <a:pPr marL="400050" lvl="1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a.	Remember, only 2 max in the first shell, 8 max in the rest</a:t>
            </a:r>
          </a:p>
          <a:p>
            <a:pPr marL="514350" indent="-514350" eaLnBrk="1" hangingPunct="1">
              <a:buFont typeface="Georgia" panose="02040502050405020303" pitchFamily="18" charset="0"/>
              <a:buAutoNum type="arabicPeriod"/>
            </a:pPr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fld id="{42559BEC-CA4B-4D33-BF1C-B40D89459BC4}" type="slidenum">
              <a:rPr lang="en-US" altLang="en-US">
                <a:solidFill>
                  <a:srgbClr val="7B9899"/>
                </a:solidFill>
              </a:rPr>
              <a:pPr eaLnBrk="1" hangingPunct="1"/>
              <a:t>5</a:t>
            </a:fld>
            <a:endParaRPr lang="en-US" altLang="en-US">
              <a:solidFill>
                <a:srgbClr val="7B9899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B9899"/>
                </a:solidFill>
              </a:rPr>
              <a:t>Vocab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1463" y="1600200"/>
            <a:ext cx="8636000" cy="50720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b="1" smtClean="0"/>
              <a:t>Valence Shell</a:t>
            </a:r>
            <a:r>
              <a:rPr lang="en-US" altLang="en-US" smtClean="0"/>
              <a:t> = </a:t>
            </a:r>
            <a:r>
              <a:rPr lang="en-US" altLang="en-US" smtClean="0">
                <a:solidFill>
                  <a:srgbClr val="FF0000"/>
                </a:solidFill>
              </a:rPr>
              <a:t>the outermost shell that contains electrons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b="1" smtClean="0"/>
              <a:t>Valence Electron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rgbClr val="FF0000"/>
                </a:solidFill>
              </a:rPr>
              <a:t>= the electrons in the outermost shell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mtClean="0"/>
              <a:t>These are the e- involved in chemical bonding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b="1" smtClean="0"/>
              <a:t>Stable Octet</a:t>
            </a:r>
            <a:r>
              <a:rPr lang="en-US" altLang="en-US" smtClean="0"/>
              <a:t> = </a:t>
            </a:r>
            <a:r>
              <a:rPr lang="en-US" altLang="en-US" smtClean="0">
                <a:solidFill>
                  <a:srgbClr val="FF0000"/>
                </a:solidFill>
              </a:rPr>
              <a:t>an element with a full outer shell (8 electrons in its valence shell)</a:t>
            </a:r>
            <a:endParaRPr lang="en-US" altLang="en-US" b="1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fld id="{BE43C0B8-21ED-46DD-9CFC-A66B5A035679}" type="slidenum">
              <a:rPr lang="en-US" altLang="en-US">
                <a:solidFill>
                  <a:srgbClr val="7B9899"/>
                </a:solidFill>
              </a:rPr>
              <a:pPr eaLnBrk="1" hangingPunct="1"/>
              <a:t>6</a:t>
            </a:fld>
            <a:endParaRPr lang="en-US" altLang="en-US">
              <a:solidFill>
                <a:srgbClr val="7B9899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0"/>
            <a:ext cx="8518525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B9899"/>
                </a:solidFill>
              </a:rPr>
              <a:t>Patterns in Electron Arrangements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7338" y="1820863"/>
            <a:ext cx="8399462" cy="498633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mtClean="0"/>
              <a:t>The </a:t>
            </a:r>
            <a:r>
              <a:rPr lang="en-US" altLang="en-US" b="1" smtClean="0"/>
              <a:t>period</a:t>
            </a:r>
            <a:r>
              <a:rPr lang="en-US" altLang="en-US" smtClean="0"/>
              <a:t> number of an element =</a:t>
            </a:r>
            <a:r>
              <a:rPr lang="en-US" altLang="en-US" smtClean="0">
                <a:solidFill>
                  <a:srgbClr val="FF0000"/>
                </a:solidFill>
              </a:rPr>
              <a:t> the number of shells involved with it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mtClean="0"/>
              <a:t>Ex: Be is in period 2, so it has 2 occupied shells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mtClean="0"/>
              <a:t>(Except for the transition elements), the last digit of the group number = the number of e- in the valence shell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mtClean="0"/>
              <a:t>Ex: Chlorine is in group 17, so it has 7 e- in its valence shell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fld id="{5446C5AF-F249-427C-BEDB-9B42B7B6B1A9}" type="slidenum">
              <a:rPr lang="en-US" altLang="en-US">
                <a:solidFill>
                  <a:srgbClr val="7B9899"/>
                </a:solidFill>
              </a:rPr>
              <a:pPr eaLnBrk="1" hangingPunct="1"/>
              <a:t>7</a:t>
            </a:fld>
            <a:endParaRPr lang="en-US" altLang="en-US">
              <a:solidFill>
                <a:srgbClr val="7B9899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tx1"/>
                </a:solidFill>
              </a:rPr>
              <a:t>Ions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552450" y="1936750"/>
            <a:ext cx="8048625" cy="4413250"/>
          </a:xfrm>
        </p:spPr>
        <p:txBody>
          <a:bodyPr/>
          <a:lstStyle/>
          <a:p>
            <a:pPr eaLnBrk="1" hangingPunct="1"/>
            <a:endParaRPr lang="en-US" altLang="en-US" sz="3300" smtClean="0"/>
          </a:p>
          <a:p>
            <a:pPr eaLnBrk="1" hangingPunct="1"/>
            <a:r>
              <a:rPr lang="en-US" altLang="en-US" sz="3300" smtClean="0"/>
              <a:t>Atoms can gain or lose electrons</a:t>
            </a:r>
          </a:p>
          <a:p>
            <a:pPr lvl="1" eaLnBrk="1" hangingPunct="1"/>
            <a:r>
              <a:rPr lang="en-US" altLang="en-US" smtClean="0"/>
              <a:t>This causes them to become electrically charged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z="3300" b="1" smtClean="0"/>
              <a:t>IONS</a:t>
            </a:r>
            <a:r>
              <a:rPr lang="en-US" altLang="en-US" sz="3300" smtClean="0"/>
              <a:t> = electrically charged atoms that have </a:t>
            </a:r>
            <a:r>
              <a:rPr lang="en-US" altLang="en-US" sz="3300" u="sng" smtClean="0"/>
              <a:t>gained</a:t>
            </a:r>
            <a:r>
              <a:rPr lang="en-US" altLang="en-US" sz="3300" smtClean="0"/>
              <a:t> or </a:t>
            </a:r>
            <a:r>
              <a:rPr lang="en-US" altLang="en-US" sz="3300" u="sng" smtClean="0"/>
              <a:t>lost</a:t>
            </a:r>
            <a:r>
              <a:rPr lang="en-US" altLang="en-US" sz="3300" smtClean="0"/>
              <a:t> electrons</a:t>
            </a:r>
          </a:p>
          <a:p>
            <a:pPr eaLnBrk="1" hangingPunct="1"/>
            <a:endParaRPr lang="en-US" altLang="en-US" sz="240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fld id="{B60FF04E-FD45-4762-8793-A4F2DCD225B8}" type="slidenum">
              <a:rPr lang="en-US" altLang="en-US">
                <a:solidFill>
                  <a:srgbClr val="7B9899"/>
                </a:solidFill>
              </a:rPr>
              <a:pPr eaLnBrk="1" hangingPunct="1"/>
              <a:t>8</a:t>
            </a:fld>
            <a:endParaRPr lang="en-US" altLang="en-US">
              <a:solidFill>
                <a:srgbClr val="7B9899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olidFill>
                  <a:schemeClr val="tx1"/>
                </a:solidFill>
              </a:rPr>
              <a:t>Ions</a:t>
            </a:r>
          </a:p>
        </p:txBody>
      </p:sp>
      <p:sp>
        <p:nvSpPr>
          <p:cNvPr id="1024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2020888"/>
            <a:ext cx="8229600" cy="4075112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Atoms will either lose some electrons or gain some electrons to become more stable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The most stable state for an atom is with a full octet (8 electrons in its valence shell)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The Noble Gases are all stable octets.  Other atoms will gain or lose electrons to be stable like their nearest noble gas is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fld id="{B1539BE1-9BFF-420D-B18A-CF0A43F2D623}" type="slidenum">
              <a:rPr lang="en-US" altLang="en-US">
                <a:solidFill>
                  <a:srgbClr val="7B9899"/>
                </a:solidFill>
              </a:rPr>
              <a:pPr eaLnBrk="1" hangingPunct="1"/>
              <a:t>9</a:t>
            </a:fld>
            <a:endParaRPr lang="en-US" altLang="en-US">
              <a:solidFill>
                <a:srgbClr val="7B9899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200</TotalTime>
  <Words>410</Words>
  <Application>Microsoft Office PowerPoint</Application>
  <PresentationFormat>On-screen Show (4:3)</PresentationFormat>
  <Paragraphs>65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Corbel</vt:lpstr>
      <vt:lpstr>Arial</vt:lpstr>
      <vt:lpstr>Georgia</vt:lpstr>
      <vt:lpstr>Wingdings 2</vt:lpstr>
      <vt:lpstr>Wingdings</vt:lpstr>
      <vt:lpstr>Calibri</vt:lpstr>
      <vt:lpstr>Garamond</vt:lpstr>
      <vt:lpstr>Candara</vt:lpstr>
      <vt:lpstr>Symbol</vt:lpstr>
      <vt:lpstr>Civic</vt:lpstr>
      <vt:lpstr>Bohr and Lewis Diagrams</vt:lpstr>
      <vt:lpstr>What is a Bohr Diagram?</vt:lpstr>
      <vt:lpstr>Bohr Diagram</vt:lpstr>
      <vt:lpstr>Rules for Bohr Diagrams</vt:lpstr>
      <vt:lpstr>How to draw a Bohr Diagram</vt:lpstr>
      <vt:lpstr>Vocab</vt:lpstr>
      <vt:lpstr>Patterns in Electron Arrangements</vt:lpstr>
      <vt:lpstr>Ions</vt:lpstr>
      <vt:lpstr>Ions</vt:lpstr>
      <vt:lpstr>CatIONS</vt:lpstr>
      <vt:lpstr>AnIONS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Bohr Diagrams</dc:title>
  <dc:creator>Leanne Tompkins</dc:creator>
  <cp:lastModifiedBy>Antony Blaikie</cp:lastModifiedBy>
  <cp:revision>15</cp:revision>
  <cp:lastPrinted>2013-02-12T16:18:41Z</cp:lastPrinted>
  <dcterms:created xsi:type="dcterms:W3CDTF">2012-09-11T22:31:44Z</dcterms:created>
  <dcterms:modified xsi:type="dcterms:W3CDTF">2017-04-25T03:59:12Z</dcterms:modified>
</cp:coreProperties>
</file>